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9" d="100"/>
          <a:sy n="89" d="100"/>
        </p:scale>
        <p:origin x="-103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4660734-5AEA-474E-8A37-8B5B3FEEC9DB}" type="datetimeFigureOut">
              <a:rPr lang="zh-CN" altLang="en-US" smtClean="0"/>
              <a:t>2016/7/26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3D3988-0C48-4B6C-BE3A-1FA11EA3511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4660734-5AEA-474E-8A37-8B5B3FEEC9DB}" type="datetimeFigureOut">
              <a:rPr lang="zh-CN" altLang="en-US" smtClean="0"/>
              <a:t>2016/7/26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3D3988-0C48-4B6C-BE3A-1FA11EA3511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4660734-5AEA-474E-8A37-8B5B3FEEC9DB}" type="datetimeFigureOut">
              <a:rPr lang="zh-CN" altLang="en-US" smtClean="0"/>
              <a:t>2016/7/26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3D3988-0C48-4B6C-BE3A-1FA11EA3511A}"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40"/>
          <p:cNvSpPr>
            <a:spLocks noGrp="1"/>
          </p:cNvSpPr>
          <p:nvPr>
            <p:ph type="sldNum" sz="quarter" idx="10"/>
          </p:nvPr>
        </p:nvSpPr>
        <p:spPr>
          <a:xfrm>
            <a:off x="4441031" y="6380164"/>
            <a:ext cx="261938" cy="325437"/>
          </a:xfrm>
          <a:prstGeom prst="rect">
            <a:avLst/>
          </a:prstGeom>
        </p:spPr>
        <p:txBody>
          <a:bodyPr vert="horz" wrap="square" lIns="91440" tIns="45720" rIns="91440" bIns="45720" numCol="1" anchor="ctr" anchorCtr="0" compatLnSpc="1">
            <a:prstTxWarp prst="textNoShape">
              <a:avLst/>
            </a:prstTxWarp>
          </a:bodyPr>
          <a:lstStyle>
            <a:lvl1pPr algn="ctr" defTabSz="1217613">
              <a:defRPr smtClean="0">
                <a:solidFill>
                  <a:srgbClr val="636363"/>
                </a:solidFill>
                <a:latin typeface="Franklin Gothic Book" pitchFamily="34" charset="0"/>
                <a:sym typeface="Franklin Gothic Book" pitchFamily="34" charset="0"/>
              </a:defRPr>
            </a:lvl1pPr>
          </a:lstStyle>
          <a:p>
            <a:pPr>
              <a:defRPr/>
            </a:pPr>
            <a:fld id="{E32A7E9D-A71B-45D8-82CE-22ECF6C1FFC0}" type="slidenum">
              <a:rPr lang="zh-CN" altLang="zh-CN"/>
              <a:pPr>
                <a:defRPr/>
              </a:pPr>
              <a:t>‹#›</a:t>
            </a:fld>
            <a:endParaRPr lang="zh-CN" altLang="zh-CN"/>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两栏内容">
    <p:spTree>
      <p:nvGrpSpPr>
        <p:cNvPr id="1" name=""/>
        <p:cNvGrpSpPr/>
        <p:nvPr/>
      </p:nvGrpSpPr>
      <p:grpSpPr>
        <a:xfrm>
          <a:off x="0" y="0"/>
          <a:ext cx="0" cy="0"/>
          <a:chOff x="0" y="0"/>
          <a:chExt cx="0" cy="0"/>
        </a:xfrm>
      </p:grpSpPr>
      <p:cxnSp>
        <p:nvCxnSpPr>
          <p:cNvPr id="2" name="直接连接符 8"/>
          <p:cNvCxnSpPr/>
          <p:nvPr userDrawn="1"/>
        </p:nvCxnSpPr>
        <p:spPr>
          <a:xfrm>
            <a:off x="307181" y="333375"/>
            <a:ext cx="8521304" cy="0"/>
          </a:xfrm>
          <a:prstGeom prst="line">
            <a:avLst/>
          </a:prstGeom>
          <a:ln w="19050">
            <a:solidFill>
              <a:srgbClr val="C8C8C8"/>
            </a:solidFill>
          </a:ln>
        </p:spPr>
        <p:style>
          <a:lnRef idx="1">
            <a:schemeClr val="accent1"/>
          </a:lnRef>
          <a:fillRef idx="0">
            <a:schemeClr val="accent1"/>
          </a:fillRef>
          <a:effectRef idx="0">
            <a:schemeClr val="accent1"/>
          </a:effectRef>
          <a:fontRef idx="minor">
            <a:schemeClr val="tx1"/>
          </a:fontRef>
        </p:style>
      </p:cxnSp>
      <p:sp>
        <p:nvSpPr>
          <p:cNvPr id="3" name="弦形 16"/>
          <p:cNvSpPr/>
          <p:nvPr userDrawn="1"/>
        </p:nvSpPr>
        <p:spPr>
          <a:xfrm rot="6746465">
            <a:off x="4212432" y="6540897"/>
            <a:ext cx="719138" cy="540544"/>
          </a:xfrm>
          <a:prstGeom prst="chord">
            <a:avLst>
              <a:gd name="adj1" fmla="val 3577158"/>
              <a:gd name="adj2" fmla="val 15329001"/>
            </a:avLst>
          </a:prstGeom>
          <a:solidFill>
            <a:srgbClr val="E678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TextBox 15"/>
          <p:cNvSpPr txBox="1">
            <a:spLocks noChangeArrowheads="1"/>
          </p:cNvSpPr>
          <p:nvPr userDrawn="1"/>
        </p:nvSpPr>
        <p:spPr bwMode="auto">
          <a:xfrm>
            <a:off x="4270772" y="6488114"/>
            <a:ext cx="59412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b="1">
                <a:solidFill>
                  <a:srgbClr val="003366"/>
                </a:solidFill>
                <a:latin typeface="Arial" pitchFamily="34" charset="0"/>
                <a:ea typeface="楷体_GB2312" pitchFamily="49" charset="-122"/>
              </a:defRPr>
            </a:lvl1pPr>
            <a:lvl2pPr marL="742950" indent="-285750">
              <a:defRPr sz="1400" b="1">
                <a:solidFill>
                  <a:srgbClr val="003366"/>
                </a:solidFill>
                <a:latin typeface="Arial" pitchFamily="34" charset="0"/>
                <a:ea typeface="楷体_GB2312" pitchFamily="49" charset="-122"/>
              </a:defRPr>
            </a:lvl2pPr>
            <a:lvl3pPr marL="1143000" indent="-228600">
              <a:defRPr sz="1400" b="1">
                <a:solidFill>
                  <a:srgbClr val="003366"/>
                </a:solidFill>
                <a:latin typeface="Arial" pitchFamily="34" charset="0"/>
                <a:ea typeface="楷体_GB2312" pitchFamily="49" charset="-122"/>
              </a:defRPr>
            </a:lvl3pPr>
            <a:lvl4pPr marL="1600200" indent="-228600">
              <a:defRPr sz="1400" b="1">
                <a:solidFill>
                  <a:srgbClr val="003366"/>
                </a:solidFill>
                <a:latin typeface="Arial" pitchFamily="34" charset="0"/>
                <a:ea typeface="楷体_GB2312" pitchFamily="49" charset="-122"/>
              </a:defRPr>
            </a:lvl4pPr>
            <a:lvl5pPr marL="2057400" indent="-228600">
              <a:defRPr sz="1400" b="1">
                <a:solidFill>
                  <a:srgbClr val="003366"/>
                </a:solidFill>
                <a:latin typeface="Arial" pitchFamily="34" charset="0"/>
                <a:ea typeface="楷体_GB2312" pitchFamily="49" charset="-122"/>
              </a:defRPr>
            </a:lvl5pPr>
            <a:lvl6pPr marL="2514600" indent="-228600" eaLnBrk="0" fontAlgn="base" hangingPunct="0">
              <a:spcBef>
                <a:spcPct val="0"/>
              </a:spcBef>
              <a:spcAft>
                <a:spcPct val="0"/>
              </a:spcAft>
              <a:defRPr sz="1400" b="1">
                <a:solidFill>
                  <a:srgbClr val="003366"/>
                </a:solidFill>
                <a:latin typeface="Arial" pitchFamily="34" charset="0"/>
                <a:ea typeface="楷体_GB2312" pitchFamily="49" charset="-122"/>
              </a:defRPr>
            </a:lvl6pPr>
            <a:lvl7pPr marL="2971800" indent="-228600" eaLnBrk="0" fontAlgn="base" hangingPunct="0">
              <a:spcBef>
                <a:spcPct val="0"/>
              </a:spcBef>
              <a:spcAft>
                <a:spcPct val="0"/>
              </a:spcAft>
              <a:defRPr sz="1400" b="1">
                <a:solidFill>
                  <a:srgbClr val="003366"/>
                </a:solidFill>
                <a:latin typeface="Arial" pitchFamily="34" charset="0"/>
                <a:ea typeface="楷体_GB2312" pitchFamily="49" charset="-122"/>
              </a:defRPr>
            </a:lvl7pPr>
            <a:lvl8pPr marL="3429000" indent="-228600" eaLnBrk="0" fontAlgn="base" hangingPunct="0">
              <a:spcBef>
                <a:spcPct val="0"/>
              </a:spcBef>
              <a:spcAft>
                <a:spcPct val="0"/>
              </a:spcAft>
              <a:defRPr sz="1400" b="1">
                <a:solidFill>
                  <a:srgbClr val="003366"/>
                </a:solidFill>
                <a:latin typeface="Arial" pitchFamily="34" charset="0"/>
                <a:ea typeface="楷体_GB2312" pitchFamily="49" charset="-122"/>
              </a:defRPr>
            </a:lvl8pPr>
            <a:lvl9pPr marL="3886200" indent="-228600" eaLnBrk="0" fontAlgn="base" hangingPunct="0">
              <a:spcBef>
                <a:spcPct val="0"/>
              </a:spcBef>
              <a:spcAft>
                <a:spcPct val="0"/>
              </a:spcAft>
              <a:defRPr sz="1400" b="1">
                <a:solidFill>
                  <a:srgbClr val="003366"/>
                </a:solidFill>
                <a:latin typeface="Arial" pitchFamily="34" charset="0"/>
                <a:ea typeface="楷体_GB2312" pitchFamily="49" charset="-122"/>
              </a:defRPr>
            </a:lvl9pPr>
          </a:lstStyle>
          <a:p>
            <a:pPr algn="ctr">
              <a:defRPr/>
            </a:pPr>
            <a:fld id="{48324056-8865-4B02-95BE-AE6338CFD6E6}" type="slidenum">
              <a:rPr lang="zh-CN" altLang="en-US" smtClean="0">
                <a:solidFill>
                  <a:schemeClr val="bg1"/>
                </a:solidFill>
                <a:latin typeface="Arial Unicode MS" pitchFamily="34" charset="-122"/>
                <a:ea typeface="Arial Unicode MS" pitchFamily="34" charset="-122"/>
                <a:cs typeface="Arial Unicode MS" pitchFamily="34" charset="-122"/>
              </a:rPr>
              <a:pPr algn="ctr">
                <a:defRPr/>
              </a:pPr>
              <a:t>‹#›</a:t>
            </a:fld>
            <a:r>
              <a:rPr lang="zh-CN" altLang="en-US" smtClean="0">
                <a:solidFill>
                  <a:schemeClr val="bg1"/>
                </a:solidFill>
                <a:latin typeface="Arial Unicode MS" pitchFamily="34" charset="-122"/>
                <a:ea typeface="Arial Unicode MS" pitchFamily="34" charset="-122"/>
                <a:cs typeface="Arial Unicode MS" pitchFamily="34" charset="-122"/>
              </a:rPr>
              <a:t> </a:t>
            </a:r>
          </a:p>
        </p:txBody>
      </p:sp>
      <p:cxnSp>
        <p:nvCxnSpPr>
          <p:cNvPr id="5" name="直接箭头连接符 25"/>
          <p:cNvCxnSpPr/>
          <p:nvPr userDrawn="1"/>
        </p:nvCxnSpPr>
        <p:spPr>
          <a:xfrm>
            <a:off x="307181" y="6597650"/>
            <a:ext cx="3939779" cy="0"/>
          </a:xfrm>
          <a:prstGeom prst="straightConnector1">
            <a:avLst/>
          </a:prstGeom>
          <a:ln>
            <a:solidFill>
              <a:srgbClr val="E67819"/>
            </a:solidFill>
            <a:headEnd w="lg" len="lg"/>
            <a:tailEnd type="none" w="med" len="lg"/>
          </a:ln>
        </p:spPr>
        <p:style>
          <a:lnRef idx="1">
            <a:schemeClr val="accent1"/>
          </a:lnRef>
          <a:fillRef idx="0">
            <a:schemeClr val="accent1"/>
          </a:fillRef>
          <a:effectRef idx="0">
            <a:schemeClr val="accent1"/>
          </a:effectRef>
          <a:fontRef idx="minor">
            <a:schemeClr val="tx1"/>
          </a:fontRef>
        </p:style>
      </p:cxnSp>
      <p:cxnSp>
        <p:nvCxnSpPr>
          <p:cNvPr id="6" name="直接箭头连接符 27"/>
          <p:cNvCxnSpPr/>
          <p:nvPr userDrawn="1"/>
        </p:nvCxnSpPr>
        <p:spPr>
          <a:xfrm flipH="1">
            <a:off x="4897041" y="6597650"/>
            <a:ext cx="3939778" cy="0"/>
          </a:xfrm>
          <a:prstGeom prst="straightConnector1">
            <a:avLst/>
          </a:prstGeom>
          <a:ln>
            <a:solidFill>
              <a:srgbClr val="E67819"/>
            </a:solidFill>
            <a:headEnd w="med" len="lg"/>
            <a:tailEnd type="none"/>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252413" y="476250"/>
            <a:ext cx="3725466" cy="457200"/>
          </a:xfrm>
          <a:prstGeom prst="rect">
            <a:avLst/>
          </a:prstGeom>
          <a:noFill/>
        </p:spPr>
        <p:txBody>
          <a:bodyPr>
            <a:spAutoFit/>
          </a:bodyPr>
          <a:lstStyle>
            <a:lvl1pPr>
              <a:defRPr sz="1400" b="1">
                <a:solidFill>
                  <a:srgbClr val="003366"/>
                </a:solidFill>
                <a:latin typeface="Arial" pitchFamily="34" charset="0"/>
                <a:ea typeface="楷体_GB2312" pitchFamily="49" charset="-122"/>
              </a:defRPr>
            </a:lvl1pPr>
            <a:lvl2pPr marL="742950" indent="-285750">
              <a:defRPr sz="1400" b="1">
                <a:solidFill>
                  <a:srgbClr val="003366"/>
                </a:solidFill>
                <a:latin typeface="Arial" pitchFamily="34" charset="0"/>
                <a:ea typeface="楷体_GB2312" pitchFamily="49" charset="-122"/>
              </a:defRPr>
            </a:lvl2pPr>
            <a:lvl3pPr marL="1143000" indent="-228600">
              <a:defRPr sz="1400" b="1">
                <a:solidFill>
                  <a:srgbClr val="003366"/>
                </a:solidFill>
                <a:latin typeface="Arial" pitchFamily="34" charset="0"/>
                <a:ea typeface="楷体_GB2312" pitchFamily="49" charset="-122"/>
              </a:defRPr>
            </a:lvl3pPr>
            <a:lvl4pPr marL="1600200" indent="-228600">
              <a:defRPr sz="1400" b="1">
                <a:solidFill>
                  <a:srgbClr val="003366"/>
                </a:solidFill>
                <a:latin typeface="Arial" pitchFamily="34" charset="0"/>
                <a:ea typeface="楷体_GB2312" pitchFamily="49" charset="-122"/>
              </a:defRPr>
            </a:lvl4pPr>
            <a:lvl5pPr marL="2057400" indent="-228600">
              <a:defRPr sz="1400" b="1">
                <a:solidFill>
                  <a:srgbClr val="003366"/>
                </a:solidFill>
                <a:latin typeface="Arial" pitchFamily="34" charset="0"/>
                <a:ea typeface="楷体_GB2312" pitchFamily="49" charset="-122"/>
              </a:defRPr>
            </a:lvl5pPr>
            <a:lvl6pPr marL="2514600" indent="-228600" eaLnBrk="0" fontAlgn="base" hangingPunct="0">
              <a:spcBef>
                <a:spcPct val="0"/>
              </a:spcBef>
              <a:spcAft>
                <a:spcPct val="0"/>
              </a:spcAft>
              <a:defRPr sz="1400" b="1">
                <a:solidFill>
                  <a:srgbClr val="003366"/>
                </a:solidFill>
                <a:latin typeface="Arial" pitchFamily="34" charset="0"/>
                <a:ea typeface="楷体_GB2312" pitchFamily="49" charset="-122"/>
              </a:defRPr>
            </a:lvl6pPr>
            <a:lvl7pPr marL="2971800" indent="-228600" eaLnBrk="0" fontAlgn="base" hangingPunct="0">
              <a:spcBef>
                <a:spcPct val="0"/>
              </a:spcBef>
              <a:spcAft>
                <a:spcPct val="0"/>
              </a:spcAft>
              <a:defRPr sz="1400" b="1">
                <a:solidFill>
                  <a:srgbClr val="003366"/>
                </a:solidFill>
                <a:latin typeface="Arial" pitchFamily="34" charset="0"/>
                <a:ea typeface="楷体_GB2312" pitchFamily="49" charset="-122"/>
              </a:defRPr>
            </a:lvl7pPr>
            <a:lvl8pPr marL="3429000" indent="-228600" eaLnBrk="0" fontAlgn="base" hangingPunct="0">
              <a:spcBef>
                <a:spcPct val="0"/>
              </a:spcBef>
              <a:spcAft>
                <a:spcPct val="0"/>
              </a:spcAft>
              <a:defRPr sz="1400" b="1">
                <a:solidFill>
                  <a:srgbClr val="003366"/>
                </a:solidFill>
                <a:latin typeface="Arial" pitchFamily="34" charset="0"/>
                <a:ea typeface="楷体_GB2312" pitchFamily="49" charset="-122"/>
              </a:defRPr>
            </a:lvl8pPr>
            <a:lvl9pPr marL="3886200" indent="-228600" eaLnBrk="0" fontAlgn="base" hangingPunct="0">
              <a:spcBef>
                <a:spcPct val="0"/>
              </a:spcBef>
              <a:spcAft>
                <a:spcPct val="0"/>
              </a:spcAft>
              <a:defRPr sz="1400" b="1">
                <a:solidFill>
                  <a:srgbClr val="003366"/>
                </a:solidFill>
                <a:latin typeface="Arial" pitchFamily="34" charset="0"/>
                <a:ea typeface="楷体_GB2312" pitchFamily="49" charset="-122"/>
              </a:defRPr>
            </a:lvl9pPr>
          </a:lstStyle>
          <a:p>
            <a:pPr>
              <a:defRPr/>
            </a:pPr>
            <a:r>
              <a:rPr lang="zh-CN" altLang="en-US" sz="2300" smtClean="0">
                <a:solidFill>
                  <a:srgbClr val="5F5E5C"/>
                </a:solidFill>
                <a:latin typeface="Impact" pitchFamily="34" charset="0"/>
                <a:ea typeface="微软雅黑" pitchFamily="34" charset="-122"/>
              </a:rPr>
              <a:t>第四   </a:t>
            </a:r>
            <a:r>
              <a:rPr lang="zh-CN" altLang="en-US" sz="2300" smtClean="0">
                <a:solidFill>
                  <a:srgbClr val="5F5E5C"/>
                </a:solidFill>
                <a:latin typeface="微软雅黑" pitchFamily="34" charset="-122"/>
                <a:ea typeface="微软雅黑" pitchFamily="34" charset="-122"/>
              </a:rPr>
              <a:t>面试问题</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4660734-5AEA-474E-8A37-8B5B3FEEC9DB}" type="datetimeFigureOut">
              <a:rPr lang="zh-CN" altLang="en-US" smtClean="0"/>
              <a:t>2016/7/26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3D3988-0C48-4B6C-BE3A-1FA11EA3511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4660734-5AEA-474E-8A37-8B5B3FEEC9DB}" type="datetimeFigureOut">
              <a:rPr lang="zh-CN" altLang="en-US" smtClean="0"/>
              <a:t>2016/7/26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3D3988-0C48-4B6C-BE3A-1FA11EA3511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4660734-5AEA-474E-8A37-8B5B3FEEC9DB}" type="datetimeFigureOut">
              <a:rPr lang="zh-CN" altLang="en-US" smtClean="0"/>
              <a:t>2016/7/26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A3D3988-0C48-4B6C-BE3A-1FA11EA3511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4660734-5AEA-474E-8A37-8B5B3FEEC9DB}" type="datetimeFigureOut">
              <a:rPr lang="zh-CN" altLang="en-US" smtClean="0"/>
              <a:t>2016/7/26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A3D3988-0C48-4B6C-BE3A-1FA11EA3511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4660734-5AEA-474E-8A37-8B5B3FEEC9DB}" type="datetimeFigureOut">
              <a:rPr lang="zh-CN" altLang="en-US" smtClean="0"/>
              <a:t>2016/7/26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A3D3988-0C48-4B6C-BE3A-1FA11EA3511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4660734-5AEA-474E-8A37-8B5B3FEEC9DB}" type="datetimeFigureOut">
              <a:rPr lang="zh-CN" altLang="en-US" smtClean="0"/>
              <a:t>2016/7/26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A3D3988-0C48-4B6C-BE3A-1FA11EA3511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4660734-5AEA-474E-8A37-8B5B3FEEC9DB}" type="datetimeFigureOut">
              <a:rPr lang="zh-CN" altLang="en-US" smtClean="0"/>
              <a:t>2016/7/26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A3D3988-0C48-4B6C-BE3A-1FA11EA3511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4660734-5AEA-474E-8A37-8B5B3FEEC9DB}" type="datetimeFigureOut">
              <a:rPr lang="zh-CN" altLang="en-US" smtClean="0"/>
              <a:t>2016/7/26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A3D3988-0C48-4B6C-BE3A-1FA11EA3511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660734-5AEA-474E-8A37-8B5B3FEEC9DB}" type="datetimeFigureOut">
              <a:rPr lang="zh-CN" altLang="en-US" smtClean="0"/>
              <a:t>2016/7/26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3D3988-0C48-4B6C-BE3A-1FA11EA3511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6.jpeg"/><Relationship Id="rId7" Type="http://schemas.openxmlformats.org/officeDocument/2006/relationships/hyperlink" Target="http://www.dabaoku.com/sucai/renwulei/katong1/web/222.htm" TargetMode="External"/><Relationship Id="rId2" Type="http://schemas.openxmlformats.org/officeDocument/2006/relationships/hyperlink" Target="http://www.dabaoku.com/sucai/renwulei/katong1/web/168.htm"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a:xfrm>
            <a:off x="633413" y="2597151"/>
            <a:ext cx="3570685" cy="785813"/>
          </a:xfrm>
        </p:spPr>
        <p:txBody>
          <a:bodyPr>
            <a:normAutofit fontScale="77500" lnSpcReduction="20000"/>
          </a:bodyPr>
          <a:lstStyle/>
          <a:p>
            <a:pPr eaLnBrk="1" hangingPunct="1">
              <a:buFontTx/>
              <a:buNone/>
            </a:pPr>
            <a:r>
              <a:rPr kumimoji="0" lang="zh-CN" altLang="en-US" sz="4000" b="1" smtClean="0">
                <a:latin typeface="微软雅黑" pitchFamily="34" charset="-122"/>
                <a:ea typeface="微软雅黑" pitchFamily="34" charset="-122"/>
              </a:rPr>
              <a:t>第二章</a:t>
            </a:r>
            <a:r>
              <a:rPr kumimoji="0" lang="en-US" altLang="zh-CN" sz="4000" b="1" smtClean="0">
                <a:latin typeface="微软雅黑" pitchFamily="34" charset="-122"/>
                <a:ea typeface="微软雅黑" pitchFamily="34" charset="-122"/>
              </a:rPr>
              <a:t> </a:t>
            </a:r>
            <a:r>
              <a:rPr kumimoji="0" lang="zh-CN" altLang="en-US" sz="4000" b="1" smtClean="0">
                <a:latin typeface="微软雅黑" pitchFamily="34" charset="-122"/>
                <a:ea typeface="微软雅黑" pitchFamily="34" charset="-122"/>
              </a:rPr>
              <a:t>招聘与配置</a:t>
            </a:r>
            <a:endParaRPr kumimoji="0" lang="zh-CN" altLang="en-US" sz="4000" smtClean="0">
              <a:latin typeface="微软雅黑" pitchFamily="34" charset="-122"/>
              <a:ea typeface="微软雅黑" pitchFamily="34" charset="-122"/>
            </a:endParaRPr>
          </a:p>
        </p:txBody>
      </p:sp>
      <p:sp>
        <p:nvSpPr>
          <p:cNvPr id="48131" name="Text Box 5"/>
          <p:cNvSpPr txBox="1">
            <a:spLocks noChangeArrowheads="1"/>
          </p:cNvSpPr>
          <p:nvPr/>
        </p:nvSpPr>
        <p:spPr bwMode="auto">
          <a:xfrm>
            <a:off x="667941" y="3811589"/>
            <a:ext cx="3123009" cy="1323439"/>
          </a:xfrm>
          <a:prstGeom prst="rect">
            <a:avLst/>
          </a:prstGeom>
          <a:noFill/>
          <a:ln w="9525">
            <a:noFill/>
            <a:miter lim="800000"/>
            <a:headEnd/>
            <a:tailEnd/>
          </a:ln>
        </p:spPr>
        <p:txBody>
          <a:bodyPr>
            <a:spAutoFit/>
          </a:bodyPr>
          <a:lstStyle/>
          <a:p>
            <a:pPr eaLnBrk="1" hangingPunct="1">
              <a:spcBef>
                <a:spcPct val="50000"/>
              </a:spcBef>
            </a:pPr>
            <a:r>
              <a:rPr lang="zh-CN" altLang="en-US" sz="4000" b="0">
                <a:solidFill>
                  <a:srgbClr val="000000"/>
                </a:solidFill>
                <a:latin typeface="微软雅黑" pitchFamily="34" charset="-122"/>
                <a:ea typeface="宋体" pitchFamily="2" charset="-122"/>
              </a:rPr>
              <a:t>主讲老师：王</a:t>
            </a:r>
            <a:r>
              <a:rPr lang="en-US" altLang="zh-CN" sz="4000" b="0">
                <a:solidFill>
                  <a:srgbClr val="000000"/>
                </a:solidFill>
                <a:latin typeface="微软雅黑" pitchFamily="34" charset="-122"/>
                <a:ea typeface="宋体" pitchFamily="2" charset="-122"/>
              </a:rPr>
              <a:t> </a:t>
            </a:r>
            <a:r>
              <a:rPr lang="zh-CN" altLang="en-US" sz="4000" b="0">
                <a:solidFill>
                  <a:srgbClr val="000000"/>
                </a:solidFill>
                <a:latin typeface="微软雅黑" pitchFamily="34" charset="-122"/>
                <a:ea typeface="宋体" pitchFamily="2" charset="-122"/>
              </a:rPr>
              <a:t>涛</a:t>
            </a:r>
          </a:p>
        </p:txBody>
      </p:sp>
      <p:sp>
        <p:nvSpPr>
          <p:cNvPr id="48132" name="标题 1"/>
          <p:cNvSpPr>
            <a:spLocks noGrp="1"/>
          </p:cNvSpPr>
          <p:nvPr>
            <p:ph type="title"/>
          </p:nvPr>
        </p:nvSpPr>
        <p:spPr>
          <a:xfrm>
            <a:off x="553641" y="1143000"/>
            <a:ext cx="5724525" cy="1066800"/>
          </a:xfrm>
        </p:spPr>
        <p:txBody>
          <a:bodyPr>
            <a:normAutofit fontScale="90000"/>
          </a:bodyPr>
          <a:lstStyle/>
          <a:p>
            <a:pPr algn="l"/>
            <a:r>
              <a:rPr lang="zh-CN" altLang="en-US" sz="5300" smtClean="0">
                <a:solidFill>
                  <a:srgbClr val="FF0000"/>
                </a:solidFill>
                <a:ea typeface="微软雅黑" pitchFamily="34" charset="-122"/>
              </a:rPr>
              <a:t>企业人力资源管理师一级</a:t>
            </a:r>
            <a:endParaRPr lang="zh-CN" altLang="en-US" sz="530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392906" y="500063"/>
            <a:ext cx="7125891" cy="785812"/>
          </a:xfrm>
        </p:spPr>
        <p:txBody>
          <a:bodyPr/>
          <a:lstStyle/>
          <a:p>
            <a:pPr algn="l" eaLnBrk="1" hangingPunct="1"/>
            <a:r>
              <a:rPr lang="zh-CN" altLang="en-US" sz="4000" smtClean="0">
                <a:solidFill>
                  <a:srgbClr val="FF0000"/>
                </a:solidFill>
                <a:effectLst/>
                <a:latin typeface="微软雅黑" pitchFamily="34" charset="-122"/>
                <a:ea typeface="微软雅黑" pitchFamily="34" charset="-122"/>
              </a:rPr>
              <a:t>能力要求一、心理测试的设计标准和要求</a:t>
            </a:r>
          </a:p>
        </p:txBody>
      </p:sp>
      <p:sp>
        <p:nvSpPr>
          <p:cNvPr id="131075" name="Rectangle 3"/>
          <p:cNvSpPr>
            <a:spLocks noGrp="1" noChangeArrowheads="1"/>
          </p:cNvSpPr>
          <p:nvPr>
            <p:ph type="body" idx="1"/>
          </p:nvPr>
        </p:nvSpPr>
        <p:spPr>
          <a:xfrm>
            <a:off x="392907" y="1322389"/>
            <a:ext cx="7179469" cy="3963987"/>
          </a:xfrm>
        </p:spPr>
        <p:txBody>
          <a:bodyPr/>
          <a:lstStyle/>
          <a:p>
            <a:pPr marL="0" indent="0" eaLnBrk="1" hangingPunct="1">
              <a:lnSpc>
                <a:spcPct val="150000"/>
              </a:lnSpc>
              <a:spcBef>
                <a:spcPct val="0"/>
              </a:spcBef>
              <a:buFontTx/>
              <a:buNone/>
            </a:pPr>
            <a:r>
              <a:rPr lang="zh-CN" altLang="en-US" sz="2400" b="0" smtClean="0">
                <a:solidFill>
                  <a:schemeClr val="tx1"/>
                </a:solidFill>
                <a:effectLst/>
                <a:latin typeface="微软雅黑" pitchFamily="34" charset="-122"/>
                <a:ea typeface="微软雅黑" pitchFamily="34" charset="-122"/>
              </a:rPr>
              <a:t>（一）标准化（题目标准化、施测标准化、评分标准化、解释标准化）</a:t>
            </a:r>
          </a:p>
          <a:p>
            <a:pPr marL="0" indent="0" eaLnBrk="1" hangingPunct="1">
              <a:lnSpc>
                <a:spcPct val="150000"/>
              </a:lnSpc>
              <a:spcBef>
                <a:spcPct val="0"/>
              </a:spcBef>
              <a:buFontTx/>
              <a:buNone/>
            </a:pPr>
            <a:r>
              <a:rPr lang="zh-CN" altLang="en-US" sz="2400" b="0" smtClean="0">
                <a:solidFill>
                  <a:schemeClr val="tx1"/>
                </a:solidFill>
                <a:effectLst/>
                <a:latin typeface="微软雅黑" pitchFamily="34" charset="-122"/>
                <a:ea typeface="微软雅黑" pitchFamily="34" charset="-122"/>
              </a:rPr>
              <a:t>（二）信度：衡量测试结果是否稳定、可靠的指标（重测信度、同质性信度、评分者信度）</a:t>
            </a:r>
          </a:p>
          <a:p>
            <a:pPr marL="0" indent="0" eaLnBrk="1" hangingPunct="1">
              <a:lnSpc>
                <a:spcPct val="150000"/>
              </a:lnSpc>
              <a:spcBef>
                <a:spcPct val="0"/>
              </a:spcBef>
              <a:buFontTx/>
              <a:buNone/>
            </a:pPr>
            <a:r>
              <a:rPr lang="zh-CN" altLang="en-US" sz="2400" b="0" smtClean="0">
                <a:solidFill>
                  <a:schemeClr val="tx1"/>
                </a:solidFill>
                <a:effectLst/>
                <a:latin typeface="微软雅黑" pitchFamily="34" charset="-122"/>
                <a:ea typeface="微软雅黑" pitchFamily="34" charset="-122"/>
              </a:rPr>
              <a:t>（三）效度</a:t>
            </a:r>
            <a:r>
              <a:rPr lang="en-US" altLang="zh-CN" sz="2400" b="0" smtClean="0">
                <a:solidFill>
                  <a:schemeClr val="tx1"/>
                </a:solidFill>
                <a:effectLst/>
                <a:latin typeface="微软雅黑" pitchFamily="34" charset="-122"/>
                <a:ea typeface="微软雅黑" pitchFamily="34" charset="-122"/>
              </a:rPr>
              <a:t>:</a:t>
            </a:r>
            <a:r>
              <a:rPr lang="zh-CN" altLang="en-US" sz="2400" b="0" smtClean="0">
                <a:solidFill>
                  <a:schemeClr val="tx1"/>
                </a:solidFill>
                <a:effectLst/>
                <a:latin typeface="微软雅黑" pitchFamily="34" charset="-122"/>
                <a:ea typeface="微软雅黑" pitchFamily="34" charset="-122"/>
              </a:rPr>
              <a:t>衡量测试有效性的指标（结构效度、内容效度和效标关联效度）</a:t>
            </a:r>
          </a:p>
          <a:p>
            <a:pPr marL="0" indent="0" eaLnBrk="1" hangingPunct="1">
              <a:lnSpc>
                <a:spcPct val="150000"/>
              </a:lnSpc>
              <a:spcBef>
                <a:spcPct val="0"/>
              </a:spcBef>
              <a:buFontTx/>
              <a:buNone/>
            </a:pPr>
            <a:r>
              <a:rPr lang="zh-CN" altLang="en-US" sz="2400" b="0" smtClean="0">
                <a:solidFill>
                  <a:schemeClr val="tx1"/>
                </a:solidFill>
                <a:effectLst/>
                <a:latin typeface="微软雅黑" pitchFamily="34" charset="-122"/>
                <a:ea typeface="微软雅黑" pitchFamily="34" charset="-122"/>
              </a:rPr>
              <a:t>（四）常模：是一组具有代表性的被试样本的测试成绩的分布结构（集中趋势与离散趋势）</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553641" y="428626"/>
            <a:ext cx="5229225" cy="809625"/>
          </a:xfrm>
        </p:spPr>
        <p:txBody>
          <a:bodyPr/>
          <a:lstStyle/>
          <a:p>
            <a:pPr algn="l" eaLnBrk="1" hangingPunct="1"/>
            <a:r>
              <a:rPr lang="zh-CN" altLang="en-US" sz="4000" smtClean="0">
                <a:solidFill>
                  <a:srgbClr val="FF0000"/>
                </a:solidFill>
                <a:effectLst/>
                <a:latin typeface="微软雅黑" pitchFamily="34" charset="-122"/>
                <a:ea typeface="微软雅黑" pitchFamily="34" charset="-122"/>
              </a:rPr>
              <a:t>二、选择测试方法的考虑因素</a:t>
            </a:r>
          </a:p>
        </p:txBody>
      </p:sp>
      <p:sp>
        <p:nvSpPr>
          <p:cNvPr id="132099" name="Rectangle 3"/>
          <p:cNvSpPr>
            <a:spLocks noGrp="1" noChangeArrowheads="1"/>
          </p:cNvSpPr>
          <p:nvPr>
            <p:ph type="body" idx="1"/>
          </p:nvPr>
        </p:nvSpPr>
        <p:spPr>
          <a:xfrm>
            <a:off x="553642" y="1149351"/>
            <a:ext cx="5364956" cy="3375025"/>
          </a:xfrm>
        </p:spPr>
        <p:txBody>
          <a:bodyPr/>
          <a:lstStyle/>
          <a:p>
            <a:pPr marL="0" indent="0" eaLnBrk="1" hangingPunct="1">
              <a:lnSpc>
                <a:spcPct val="150000"/>
              </a:lnSpc>
              <a:spcBef>
                <a:spcPct val="0"/>
              </a:spcBef>
              <a:buFontTx/>
              <a:buNone/>
            </a:pPr>
            <a:r>
              <a:rPr lang="zh-CN" altLang="en-US" sz="2400" b="0" smtClean="0">
                <a:solidFill>
                  <a:schemeClr val="tx1"/>
                </a:solidFill>
                <a:effectLst/>
                <a:latin typeface="微软雅黑" pitchFamily="34" charset="-122"/>
                <a:ea typeface="微软雅黑" pitchFamily="34" charset="-122"/>
              </a:rPr>
              <a:t>（一）时间</a:t>
            </a:r>
          </a:p>
          <a:p>
            <a:pPr marL="0" indent="0" eaLnBrk="1" hangingPunct="1">
              <a:lnSpc>
                <a:spcPct val="150000"/>
              </a:lnSpc>
              <a:spcBef>
                <a:spcPct val="0"/>
              </a:spcBef>
              <a:buFontTx/>
              <a:buNone/>
            </a:pPr>
            <a:r>
              <a:rPr lang="zh-CN" altLang="en-US" sz="2400" b="0" smtClean="0">
                <a:solidFill>
                  <a:schemeClr val="tx1"/>
                </a:solidFill>
                <a:effectLst/>
                <a:latin typeface="微软雅黑" pitchFamily="34" charset="-122"/>
                <a:ea typeface="微软雅黑" pitchFamily="34" charset="-122"/>
              </a:rPr>
              <a:t>（二）费用</a:t>
            </a:r>
          </a:p>
          <a:p>
            <a:pPr marL="0" indent="0" eaLnBrk="1" hangingPunct="1">
              <a:lnSpc>
                <a:spcPct val="150000"/>
              </a:lnSpc>
              <a:spcBef>
                <a:spcPct val="0"/>
              </a:spcBef>
              <a:buFontTx/>
              <a:buNone/>
            </a:pPr>
            <a:r>
              <a:rPr lang="zh-CN" altLang="en-US" sz="2400" b="0" smtClean="0">
                <a:solidFill>
                  <a:schemeClr val="tx1"/>
                </a:solidFill>
                <a:effectLst/>
                <a:latin typeface="微软雅黑" pitchFamily="34" charset="-122"/>
                <a:ea typeface="微软雅黑" pitchFamily="34" charset="-122"/>
              </a:rPr>
              <a:t>（三）实施</a:t>
            </a:r>
          </a:p>
          <a:p>
            <a:pPr marL="0" indent="0" eaLnBrk="1" hangingPunct="1">
              <a:lnSpc>
                <a:spcPct val="150000"/>
              </a:lnSpc>
              <a:spcBef>
                <a:spcPct val="0"/>
              </a:spcBef>
              <a:buFontTx/>
              <a:buNone/>
            </a:pPr>
            <a:r>
              <a:rPr lang="zh-CN" altLang="en-US" sz="2400" b="0" smtClean="0">
                <a:solidFill>
                  <a:schemeClr val="tx1"/>
                </a:solidFill>
                <a:effectLst/>
                <a:latin typeface="微软雅黑" pitchFamily="34" charset="-122"/>
                <a:ea typeface="微软雅黑" pitchFamily="34" charset="-122"/>
              </a:rPr>
              <a:t>（四）表面效度：不是指测试实际测量的是什么，而是指测试看起来是什么。</a:t>
            </a:r>
          </a:p>
          <a:p>
            <a:pPr marL="0" indent="0" eaLnBrk="1" hangingPunct="1">
              <a:lnSpc>
                <a:spcPct val="150000"/>
              </a:lnSpc>
              <a:spcBef>
                <a:spcPct val="0"/>
              </a:spcBef>
              <a:buFontTx/>
              <a:buNone/>
            </a:pPr>
            <a:r>
              <a:rPr lang="zh-CN" altLang="en-US" sz="2400" b="0" smtClean="0">
                <a:solidFill>
                  <a:schemeClr val="tx1"/>
                </a:solidFill>
                <a:effectLst/>
                <a:latin typeface="微软雅黑" pitchFamily="34" charset="-122"/>
                <a:ea typeface="微软雅黑" pitchFamily="34" charset="-122"/>
              </a:rPr>
              <a:t>（五）测试结果</a:t>
            </a:r>
          </a:p>
        </p:txBody>
      </p:sp>
      <p:sp>
        <p:nvSpPr>
          <p:cNvPr id="132100" name="TextBox 1"/>
          <p:cNvSpPr txBox="1">
            <a:spLocks noChangeArrowheads="1"/>
          </p:cNvSpPr>
          <p:nvPr/>
        </p:nvSpPr>
        <p:spPr bwMode="auto">
          <a:xfrm>
            <a:off x="626269" y="4524375"/>
            <a:ext cx="4374356" cy="1323439"/>
          </a:xfrm>
          <a:prstGeom prst="rect">
            <a:avLst/>
          </a:prstGeom>
          <a:noFill/>
          <a:ln w="9525">
            <a:noFill/>
            <a:miter lim="800000"/>
            <a:headEnd/>
            <a:tailEnd/>
          </a:ln>
        </p:spPr>
        <p:txBody>
          <a:bodyPr>
            <a:spAutoFit/>
          </a:bodyPr>
          <a:lstStyle/>
          <a:p>
            <a:r>
              <a:rPr lang="zh-CN" altLang="en-US" sz="4000">
                <a:solidFill>
                  <a:srgbClr val="FF0000"/>
                </a:solidFill>
                <a:latin typeface="微软雅黑" pitchFamily="34" charset="-122"/>
                <a:ea typeface="微软雅黑" pitchFamily="34" charset="-122"/>
              </a:rPr>
              <a:t>三、能力测试应用实例</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606029" y="547689"/>
            <a:ext cx="4126706" cy="809625"/>
          </a:xfrm>
        </p:spPr>
        <p:txBody>
          <a:bodyPr/>
          <a:lstStyle/>
          <a:p>
            <a:pPr algn="l" eaLnBrk="1" hangingPunct="1"/>
            <a:r>
              <a:rPr lang="zh-CN" altLang="en-US" sz="4000" smtClean="0">
                <a:solidFill>
                  <a:srgbClr val="FF0000"/>
                </a:solidFill>
                <a:effectLst/>
                <a:latin typeface="微软雅黑" pitchFamily="34" charset="-122"/>
                <a:ea typeface="微软雅黑" pitchFamily="34" charset="-122"/>
              </a:rPr>
              <a:t>四、投射测试应用实例</a:t>
            </a:r>
          </a:p>
        </p:txBody>
      </p:sp>
      <p:sp>
        <p:nvSpPr>
          <p:cNvPr id="133123" name="Rectangle 3"/>
          <p:cNvSpPr>
            <a:spLocks noGrp="1" noChangeArrowheads="1"/>
          </p:cNvSpPr>
          <p:nvPr>
            <p:ph type="body" idx="1"/>
          </p:nvPr>
        </p:nvSpPr>
        <p:spPr>
          <a:xfrm>
            <a:off x="629841" y="1341439"/>
            <a:ext cx="6067425" cy="4516437"/>
          </a:xfrm>
        </p:spPr>
        <p:txBody>
          <a:bodyPr/>
          <a:lstStyle/>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1</a:t>
            </a:r>
            <a:r>
              <a:rPr lang="zh-CN" altLang="en-US" sz="2400" b="0" smtClean="0">
                <a:solidFill>
                  <a:schemeClr val="tx1"/>
                </a:solidFill>
                <a:effectLst/>
                <a:latin typeface="微软雅黑" pitchFamily="34" charset="-122"/>
                <a:ea typeface="微软雅黑" pitchFamily="34" charset="-122"/>
              </a:rPr>
              <a:t>、联想法</a:t>
            </a:r>
            <a:r>
              <a:rPr lang="en-US" altLang="zh-CN" sz="2400" b="0" smtClean="0">
                <a:solidFill>
                  <a:schemeClr val="tx1"/>
                </a:solidFill>
                <a:effectLst/>
                <a:latin typeface="微软雅黑" pitchFamily="34" charset="-122"/>
                <a:ea typeface="微软雅黑" pitchFamily="34" charset="-122"/>
              </a:rPr>
              <a:t>,</a:t>
            </a:r>
            <a:r>
              <a:rPr lang="zh-CN" altLang="en-US" sz="2400" b="0" smtClean="0">
                <a:solidFill>
                  <a:schemeClr val="tx1"/>
                </a:solidFill>
                <a:effectLst/>
                <a:latin typeface="微软雅黑" pitchFamily="34" charset="-122"/>
                <a:ea typeface="微软雅黑" pitchFamily="34" charset="-122"/>
              </a:rPr>
              <a:t>先给予被试一定得刺激，然后请被试说出由这些刺激所引起的联想。如罗夏墨渍测试</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2</a:t>
            </a:r>
            <a:r>
              <a:rPr lang="zh-CN" altLang="en-US" sz="2400" b="0" smtClean="0">
                <a:solidFill>
                  <a:schemeClr val="tx1"/>
                </a:solidFill>
                <a:effectLst/>
                <a:latin typeface="微软雅黑" pitchFamily="34" charset="-122"/>
                <a:ea typeface="微软雅黑" pitchFamily="34" charset="-122"/>
              </a:rPr>
              <a:t>、构造法：要被试根据他看到的图片，讲述一段含有过去、现在、将来等发展过程的故事。</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3</a:t>
            </a:r>
            <a:r>
              <a:rPr lang="zh-CN" altLang="en-US" sz="2400" b="0" smtClean="0">
                <a:solidFill>
                  <a:schemeClr val="tx1"/>
                </a:solidFill>
                <a:effectLst/>
                <a:latin typeface="微软雅黑" pitchFamily="34" charset="-122"/>
                <a:ea typeface="微软雅黑" pitchFamily="34" charset="-122"/>
              </a:rPr>
              <a:t>、绘画法（画树测验）</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4</a:t>
            </a:r>
            <a:r>
              <a:rPr lang="zh-CN" altLang="en-US" sz="2400" b="0" smtClean="0">
                <a:solidFill>
                  <a:schemeClr val="tx1"/>
                </a:solidFill>
                <a:effectLst/>
                <a:latin typeface="微软雅黑" pitchFamily="34" charset="-122"/>
                <a:ea typeface="微软雅黑" pitchFamily="34" charset="-122"/>
              </a:rPr>
              <a:t>、完成法：提供一些不完整的句子、故事或辩论材料，让被试者自由补充，使之完整。</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5</a:t>
            </a:r>
            <a:r>
              <a:rPr lang="zh-CN" altLang="en-US" sz="2400" b="0" smtClean="0">
                <a:solidFill>
                  <a:schemeClr val="tx1"/>
                </a:solidFill>
                <a:effectLst/>
                <a:latin typeface="微软雅黑" pitchFamily="34" charset="-122"/>
                <a:ea typeface="微软雅黑" pitchFamily="34" charset="-122"/>
              </a:rPr>
              <a:t>、逆境对话法</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Shape 436"/>
          <p:cNvSpPr>
            <a:spLocks noGrp="1"/>
          </p:cNvSpPr>
          <p:nvPr>
            <p:ph type="title" idx="4294967295"/>
          </p:nvPr>
        </p:nvSpPr>
        <p:spPr>
          <a:xfrm>
            <a:off x="0" y="500063"/>
            <a:ext cx="8229600" cy="908050"/>
          </a:xfrm>
          <a:ln w="12700">
            <a:miter lim="400000"/>
          </a:ln>
        </p:spPr>
        <p:txBody>
          <a:bodyPr lIns="60959" rIns="60959" anchor="b">
            <a:noAutofit/>
          </a:bodyPr>
          <a:lstStyle/>
          <a:p>
            <a:pPr algn="l">
              <a:defRPr/>
            </a:pPr>
            <a:r>
              <a:rPr lang="en-US" altLang="en-US" sz="5300" smtClean="0">
                <a:solidFill>
                  <a:srgbClr val="FF0000"/>
                </a:solidFill>
                <a:effectLst>
                  <a:outerShdw blurRad="38100" dist="38100" dir="2700000" algn="tl">
                    <a:srgbClr val="C0C0C0"/>
                  </a:outerShdw>
                </a:effectLst>
                <a:sym typeface="+mn-lt"/>
              </a:rPr>
              <a:t>   </a:t>
            </a:r>
            <a:r>
              <a:rPr lang="zh-CN" altLang="en-US" sz="5300" smtClean="0">
                <a:solidFill>
                  <a:srgbClr val="FF0000"/>
                </a:solidFill>
                <a:effectLst>
                  <a:outerShdw blurRad="38100" dist="38100" dir="2700000" algn="tl">
                    <a:srgbClr val="C0C0C0"/>
                  </a:outerShdw>
                </a:effectLst>
                <a:sym typeface="+mn-lt"/>
              </a:rPr>
              <a:t>罗夏墨迹测验</a:t>
            </a:r>
          </a:p>
        </p:txBody>
      </p:sp>
      <p:pic>
        <p:nvPicPr>
          <p:cNvPr id="134147" name="20070725183508683.jpg" descr="20070725183508683"/>
          <p:cNvPicPr>
            <a:picLocks noChangeAspect="1"/>
          </p:cNvPicPr>
          <p:nvPr/>
        </p:nvPicPr>
        <p:blipFill>
          <a:blip r:embed="rId2"/>
          <a:srcRect/>
          <a:stretch>
            <a:fillRect/>
          </a:stretch>
        </p:blipFill>
        <p:spPr bwMode="auto">
          <a:xfrm>
            <a:off x="561975" y="1701800"/>
            <a:ext cx="4692254" cy="4286250"/>
          </a:xfrm>
          <a:prstGeom prst="rect">
            <a:avLst/>
          </a:prstGeom>
          <a:noFill/>
          <a:ln w="12700">
            <a:noFill/>
            <a:miter lim="400000"/>
            <a:headEnd/>
            <a:tailEnd/>
          </a:ln>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image.png"/>
          <p:cNvPicPr>
            <a:picLocks noChangeAspect="1"/>
          </p:cNvPicPr>
          <p:nvPr/>
        </p:nvPicPr>
        <p:blipFill>
          <a:blip r:embed="rId2"/>
          <a:srcRect/>
          <a:stretch>
            <a:fillRect/>
          </a:stretch>
        </p:blipFill>
        <p:spPr bwMode="auto">
          <a:xfrm>
            <a:off x="447675" y="1468438"/>
            <a:ext cx="5399485" cy="4945062"/>
          </a:xfrm>
          <a:prstGeom prst="rect">
            <a:avLst/>
          </a:prstGeom>
          <a:noFill/>
          <a:ln w="12700">
            <a:noFill/>
            <a:miter lim="400000"/>
            <a:headEnd/>
            <a:tailEnd/>
          </a:ln>
        </p:spPr>
      </p:pic>
      <p:sp>
        <p:nvSpPr>
          <p:cNvPr id="135171" name="Shape 436"/>
          <p:cNvSpPr txBox="1">
            <a:spLocks/>
          </p:cNvSpPr>
          <p:nvPr/>
        </p:nvSpPr>
        <p:spPr bwMode="auto">
          <a:xfrm>
            <a:off x="0" y="500063"/>
            <a:ext cx="8229600" cy="908050"/>
          </a:xfrm>
          <a:prstGeom prst="rect">
            <a:avLst/>
          </a:prstGeom>
          <a:noFill/>
          <a:ln w="12700">
            <a:noFill/>
            <a:miter lim="400000"/>
            <a:headEnd/>
            <a:tailEnd/>
          </a:ln>
        </p:spPr>
        <p:txBody>
          <a:bodyPr lIns="60959" rIns="60959" anchor="b"/>
          <a:lstStyle/>
          <a:p>
            <a:pPr defTabSz="1217613" eaLnBrk="1" hangingPunct="1"/>
            <a:r>
              <a:rPr lang="en-US" altLang="en-US" sz="5300">
                <a:solidFill>
                  <a:srgbClr val="FF0000"/>
                </a:solidFill>
                <a:sym typeface="+mn-lt"/>
              </a:rPr>
              <a:t>   </a:t>
            </a:r>
            <a:r>
              <a:rPr lang="zh-CN" altLang="en-US" sz="5300">
                <a:solidFill>
                  <a:srgbClr val="FF0000"/>
                </a:solidFill>
                <a:sym typeface="+mn-lt"/>
              </a:rPr>
              <a:t>罗夏墨迹测验</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442"/>
          <p:cNvSpPr>
            <a:spLocks noGrp="1"/>
          </p:cNvSpPr>
          <p:nvPr>
            <p:ph type="title" idx="4294967295"/>
          </p:nvPr>
        </p:nvSpPr>
        <p:spPr>
          <a:xfrm>
            <a:off x="467916" y="260350"/>
            <a:ext cx="8229600" cy="1143000"/>
          </a:xfrm>
          <a:ln w="12700">
            <a:miter lim="400000"/>
          </a:ln>
        </p:spPr>
        <p:txBody>
          <a:bodyPr lIns="60959" rIns="60959" anchor="b">
            <a:noAutofit/>
          </a:bodyPr>
          <a:lstStyle/>
          <a:p>
            <a:pPr algn="l">
              <a:defRPr/>
            </a:pPr>
            <a:r>
              <a:rPr lang="zh-CN" altLang="en-US" sz="5300" smtClean="0">
                <a:solidFill>
                  <a:srgbClr val="FF0000"/>
                </a:solidFill>
                <a:effectLst>
                  <a:outerShdw blurRad="38100" dist="38100" dir="2700000" algn="tl">
                    <a:srgbClr val="C0C0C0"/>
                  </a:outerShdw>
                </a:effectLst>
                <a:sym typeface="+mn-lt"/>
              </a:rPr>
              <a:t>主体统觉测验</a:t>
            </a:r>
          </a:p>
        </p:txBody>
      </p:sp>
      <p:pic>
        <p:nvPicPr>
          <p:cNvPr id="136195" name="101274_12590282995GNO.jpg" descr="101274_12590282995GNO"/>
          <p:cNvPicPr>
            <a:picLocks noChangeAspect="1"/>
          </p:cNvPicPr>
          <p:nvPr/>
        </p:nvPicPr>
        <p:blipFill>
          <a:blip r:embed="rId2"/>
          <a:srcRect/>
          <a:stretch>
            <a:fillRect/>
          </a:stretch>
        </p:blipFill>
        <p:spPr bwMode="auto">
          <a:xfrm>
            <a:off x="467916" y="1403350"/>
            <a:ext cx="5957888" cy="5105400"/>
          </a:xfrm>
          <a:prstGeom prst="rect">
            <a:avLst/>
          </a:prstGeom>
          <a:noFill/>
          <a:ln w="12700">
            <a:noFill/>
            <a:miter lim="400000"/>
            <a:headEnd/>
            <a:tailEnd/>
          </a:ln>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20105523211099050.jpg" descr="20105523211099050"/>
          <p:cNvPicPr>
            <a:picLocks noChangeAspect="1"/>
          </p:cNvPicPr>
          <p:nvPr/>
        </p:nvPicPr>
        <p:blipFill>
          <a:blip r:embed="rId2"/>
          <a:srcRect/>
          <a:stretch>
            <a:fillRect/>
          </a:stretch>
        </p:blipFill>
        <p:spPr bwMode="auto">
          <a:xfrm>
            <a:off x="467917" y="1557338"/>
            <a:ext cx="3668315" cy="4897437"/>
          </a:xfrm>
          <a:prstGeom prst="rect">
            <a:avLst/>
          </a:prstGeom>
          <a:noFill/>
          <a:ln w="12700">
            <a:noFill/>
            <a:miter lim="400000"/>
            <a:headEnd/>
            <a:tailEnd/>
          </a:ln>
        </p:spPr>
      </p:pic>
      <p:sp>
        <p:nvSpPr>
          <p:cNvPr id="137219" name="Shape 442"/>
          <p:cNvSpPr txBox="1">
            <a:spLocks/>
          </p:cNvSpPr>
          <p:nvPr/>
        </p:nvSpPr>
        <p:spPr bwMode="auto">
          <a:xfrm>
            <a:off x="467916" y="260350"/>
            <a:ext cx="8229600" cy="1143000"/>
          </a:xfrm>
          <a:prstGeom prst="rect">
            <a:avLst/>
          </a:prstGeom>
          <a:noFill/>
          <a:ln w="12700">
            <a:noFill/>
            <a:miter lim="400000"/>
            <a:headEnd/>
            <a:tailEnd/>
          </a:ln>
        </p:spPr>
        <p:txBody>
          <a:bodyPr lIns="60959" rIns="60959" anchor="b"/>
          <a:lstStyle/>
          <a:p>
            <a:pPr defTabSz="1217613" eaLnBrk="1" hangingPunct="1"/>
            <a:r>
              <a:rPr lang="zh-CN" altLang="en-US" sz="5300">
                <a:solidFill>
                  <a:srgbClr val="FF0000"/>
                </a:solidFill>
                <a:sym typeface="+mn-lt"/>
              </a:rPr>
              <a:t>主体统觉测验</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1"/>
          <p:cNvPicPr>
            <a:picLocks noChangeAspect="1" noChangeArrowheads="1"/>
          </p:cNvPicPr>
          <p:nvPr/>
        </p:nvPicPr>
        <p:blipFill>
          <a:blip r:embed="rId2"/>
          <a:srcRect/>
          <a:stretch>
            <a:fillRect/>
          </a:stretch>
        </p:blipFill>
        <p:spPr bwMode="auto">
          <a:xfrm>
            <a:off x="566738" y="450850"/>
            <a:ext cx="5095875" cy="59563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1"/>
          <p:cNvPicPr>
            <a:picLocks noChangeAspect="1" noChangeArrowheads="1"/>
          </p:cNvPicPr>
          <p:nvPr/>
        </p:nvPicPr>
        <p:blipFill>
          <a:blip r:embed="rId2"/>
          <a:srcRect/>
          <a:stretch>
            <a:fillRect/>
          </a:stretch>
        </p:blipFill>
        <p:spPr bwMode="auto">
          <a:xfrm>
            <a:off x="509588" y="584200"/>
            <a:ext cx="7075885" cy="56896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1"/>
          <p:cNvPicPr>
            <a:picLocks noChangeAspect="1" noChangeArrowheads="1"/>
          </p:cNvPicPr>
          <p:nvPr/>
        </p:nvPicPr>
        <p:blipFill>
          <a:blip r:embed="rId2"/>
          <a:srcRect/>
          <a:stretch>
            <a:fillRect/>
          </a:stretch>
        </p:blipFill>
        <p:spPr bwMode="auto">
          <a:xfrm>
            <a:off x="304800" y="685800"/>
            <a:ext cx="7085410" cy="53086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47725" y="908050"/>
            <a:ext cx="7379494" cy="1143000"/>
          </a:xfrm>
        </p:spPr>
        <p:txBody>
          <a:bodyPr/>
          <a:lstStyle/>
          <a:p>
            <a:pPr algn="l">
              <a:defRPr/>
            </a:pPr>
            <a:r>
              <a:rPr lang="zh-CN" altLang="zh-CN" dirty="0">
                <a:solidFill>
                  <a:srgbClr val="FF0000"/>
                </a:solidFill>
                <a:effectLst/>
                <a:ea typeface="微软雅黑"/>
              </a:rPr>
              <a:t>招聘与配置</a:t>
            </a:r>
            <a:endParaRPr lang="zh-CN" altLang="en-US" dirty="0"/>
          </a:p>
        </p:txBody>
      </p:sp>
      <p:sp>
        <p:nvSpPr>
          <p:cNvPr id="3" name="内容占位符 2"/>
          <p:cNvSpPr>
            <a:spLocks noGrp="1"/>
          </p:cNvSpPr>
          <p:nvPr>
            <p:ph idx="1"/>
          </p:nvPr>
        </p:nvSpPr>
        <p:spPr>
          <a:xfrm>
            <a:off x="819150" y="2428876"/>
            <a:ext cx="5211366" cy="720725"/>
          </a:xfrm>
        </p:spPr>
        <p:txBody>
          <a:bodyPr>
            <a:normAutofit fontScale="77500" lnSpcReduction="20000"/>
          </a:bodyPr>
          <a:lstStyle/>
          <a:p>
            <a:pPr marL="0" indent="0">
              <a:buFontTx/>
              <a:buNone/>
              <a:defRPr/>
            </a:pPr>
            <a:r>
              <a:rPr lang="zh-CN" altLang="zh-CN" sz="4000" smtClean="0">
                <a:solidFill>
                  <a:schemeClr val="tx1"/>
                </a:solidFill>
                <a:effectLst/>
                <a:latin typeface="微软雅黑" pitchFamily="34" charset="-122"/>
                <a:ea typeface="微软雅黑" pitchFamily="34" charset="-122"/>
              </a:rPr>
              <a:t>第二节</a:t>
            </a:r>
            <a:r>
              <a:rPr lang="en-US" altLang="zh-CN" sz="4000" smtClean="0">
                <a:solidFill>
                  <a:schemeClr val="tx1"/>
                </a:solidFill>
                <a:effectLst/>
                <a:latin typeface="微软雅黑" pitchFamily="34" charset="-122"/>
                <a:ea typeface="微软雅黑" pitchFamily="34" charset="-122"/>
              </a:rPr>
              <a:t>  </a:t>
            </a:r>
            <a:r>
              <a:rPr lang="zh-CN" altLang="zh-CN" sz="4000" smtClean="0">
                <a:solidFill>
                  <a:schemeClr val="tx1"/>
                </a:solidFill>
                <a:effectLst/>
                <a:latin typeface="微软雅黑" pitchFamily="34" charset="-122"/>
                <a:ea typeface="微软雅黑" pitchFamily="34" charset="-122"/>
              </a:rPr>
              <a:t>人事测评技术与应用</a:t>
            </a:r>
          </a:p>
          <a:p>
            <a:pPr marL="0" indent="0">
              <a:buFontTx/>
              <a:buNone/>
              <a:defRPr/>
            </a:pPr>
            <a:endParaRPr lang="zh-CN" altLang="en-US" smtClean="0">
              <a:effectLst>
                <a:outerShdw blurRad="38100" dist="38100" dir="2700000" algn="tl">
                  <a:srgbClr val="C0C0C0"/>
                </a:outerShdw>
              </a:effectLst>
            </a:endParaRPr>
          </a:p>
        </p:txBody>
      </p:sp>
      <p:sp>
        <p:nvSpPr>
          <p:cNvPr id="122884" name="TextBox 3"/>
          <p:cNvSpPr txBox="1">
            <a:spLocks noChangeArrowheads="1"/>
          </p:cNvSpPr>
          <p:nvPr/>
        </p:nvSpPr>
        <p:spPr bwMode="auto">
          <a:xfrm>
            <a:off x="845344" y="3683000"/>
            <a:ext cx="4861322" cy="1600438"/>
          </a:xfrm>
          <a:prstGeom prst="rect">
            <a:avLst/>
          </a:prstGeom>
          <a:noFill/>
          <a:ln w="9525">
            <a:noFill/>
            <a:miter lim="800000"/>
            <a:headEnd/>
            <a:tailEnd/>
          </a:ln>
        </p:spPr>
        <p:txBody>
          <a:bodyPr>
            <a:spAutoFit/>
          </a:bodyPr>
          <a:lstStyle/>
          <a:p>
            <a:pPr>
              <a:spcBef>
                <a:spcPts val="575"/>
              </a:spcBef>
            </a:pPr>
            <a:r>
              <a:rPr lang="zh-CN" altLang="zh-CN" sz="4000">
                <a:solidFill>
                  <a:srgbClr val="FF0000"/>
                </a:solidFill>
                <a:latin typeface="微软雅黑" pitchFamily="34" charset="-122"/>
                <a:ea typeface="微软雅黑" pitchFamily="34" charset="-122"/>
              </a:rPr>
              <a:t>第三单元</a:t>
            </a:r>
            <a:r>
              <a:rPr lang="en-US" altLang="zh-CN" sz="4000">
                <a:solidFill>
                  <a:srgbClr val="FF0000"/>
                </a:solidFill>
                <a:latin typeface="微软雅黑" pitchFamily="34" charset="-122"/>
                <a:ea typeface="微软雅黑" pitchFamily="34" charset="-122"/>
              </a:rPr>
              <a:t>  </a:t>
            </a:r>
            <a:r>
              <a:rPr lang="zh-CN" altLang="zh-CN" sz="4000">
                <a:solidFill>
                  <a:srgbClr val="FF0000"/>
                </a:solidFill>
                <a:latin typeface="微软雅黑" pitchFamily="34" charset="-122"/>
                <a:ea typeface="微软雅黑" pitchFamily="34" charset="-122"/>
              </a:rPr>
              <a:t>职业心理测试法</a:t>
            </a:r>
            <a:endParaRPr lang="zh-CN" altLang="zh-CN" sz="4000">
              <a:solidFill>
                <a:srgbClr val="FF0000"/>
              </a:solidFill>
              <a:latin typeface="微软雅黑" pitchFamily="34" charset="-122"/>
              <a:ea typeface="微软雅黑" pitchFamily="34" charset="-122"/>
              <a:cs typeface="宋体" pitchFamily="2" charset="-122"/>
            </a:endParaRPr>
          </a:p>
          <a:p>
            <a:endParaRPr lang="zh-CN" alt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image.png"/>
          <p:cNvPicPr>
            <a:picLocks noChangeAspect="1"/>
          </p:cNvPicPr>
          <p:nvPr/>
        </p:nvPicPr>
        <p:blipFill>
          <a:blip r:embed="rId2"/>
          <a:srcRect t="25038" b="25038"/>
          <a:stretch>
            <a:fillRect/>
          </a:stretch>
        </p:blipFill>
        <p:spPr bwMode="auto">
          <a:xfrm>
            <a:off x="460773" y="573088"/>
            <a:ext cx="4650581" cy="5599112"/>
          </a:xfrm>
          <a:prstGeom prst="rect">
            <a:avLst/>
          </a:prstGeom>
          <a:noFill/>
          <a:ln w="12700">
            <a:noFill/>
            <a:miter lim="400000"/>
            <a:headEnd/>
            <a:tailEnd/>
          </a:ln>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image.png"/>
          <p:cNvPicPr>
            <a:picLocks noChangeAspect="1"/>
          </p:cNvPicPr>
          <p:nvPr/>
        </p:nvPicPr>
        <p:blipFill>
          <a:blip r:embed="rId2"/>
          <a:srcRect t="25038" b="25038"/>
          <a:stretch>
            <a:fillRect/>
          </a:stretch>
        </p:blipFill>
        <p:spPr bwMode="auto">
          <a:xfrm>
            <a:off x="457200" y="608014"/>
            <a:ext cx="6443663" cy="5589587"/>
          </a:xfrm>
          <a:prstGeom prst="rect">
            <a:avLst/>
          </a:prstGeom>
          <a:noFill/>
          <a:ln w="12700">
            <a:noFill/>
            <a:miter lim="400000"/>
            <a:headEnd/>
            <a:tailEnd/>
          </a:ln>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20081026_6f8be432284d776ba78446EEL8xZibOt.jpeg" descr="20081026_6f8be432284d776ba78446EEL8xZibOt"/>
          <p:cNvPicPr>
            <a:picLocks noChangeAspect="1"/>
          </p:cNvPicPr>
          <p:nvPr/>
        </p:nvPicPr>
        <p:blipFill>
          <a:blip r:embed="rId2"/>
          <a:srcRect/>
          <a:stretch>
            <a:fillRect/>
          </a:stretch>
        </p:blipFill>
        <p:spPr bwMode="auto">
          <a:xfrm>
            <a:off x="457200" y="604838"/>
            <a:ext cx="5457825" cy="5592762"/>
          </a:xfrm>
          <a:prstGeom prst="rect">
            <a:avLst/>
          </a:prstGeom>
          <a:noFill/>
          <a:ln w="12700">
            <a:noFill/>
            <a:miter lim="400000"/>
            <a:headEnd/>
            <a:tailEnd/>
          </a:ln>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Shape 466"/>
          <p:cNvSpPr>
            <a:spLocks noGrp="1"/>
          </p:cNvSpPr>
          <p:nvPr>
            <p:ph type="body" idx="4294967295"/>
          </p:nvPr>
        </p:nvSpPr>
        <p:spPr>
          <a:xfrm>
            <a:off x="457200" y="1600200"/>
            <a:ext cx="5400675" cy="4686300"/>
          </a:xfrm>
        </p:spPr>
        <p:txBody>
          <a:bodyPr/>
          <a:lstStyle/>
          <a:p>
            <a:pPr>
              <a:spcBef>
                <a:spcPts val="0"/>
              </a:spcBef>
              <a:buClr>
                <a:srgbClr val="2F2F2F"/>
              </a:buClr>
              <a:buSzPct val="50000"/>
              <a:buFont typeface="Wingdings 2"/>
              <a:buChar char="ß"/>
              <a:defRPr sz="2400">
                <a:solidFill>
                  <a:srgbClr val="000000"/>
                </a:solidFill>
                <a:latin typeface="SimHei"/>
                <a:ea typeface="SimHei"/>
                <a:cs typeface="SimHei"/>
                <a:sym typeface="SimHei"/>
              </a:defRPr>
            </a:pPr>
            <a:endParaRPr sz="2400">
              <a:solidFill>
                <a:srgbClr val="000000"/>
              </a:solidFill>
              <a:latin typeface="SimHei"/>
              <a:ea typeface="SimHei"/>
              <a:cs typeface="+mn-ea"/>
              <a:sym typeface="+mn-lt"/>
            </a:endParaRPr>
          </a:p>
        </p:txBody>
      </p:sp>
      <p:pic>
        <p:nvPicPr>
          <p:cNvPr id="144387" name="20081026_53bb4a7206b151df69db6zd8A31Op0mu.jpeg" descr="20081026_53bb4a7206b151df69db6zd8A31Op0mu"/>
          <p:cNvPicPr>
            <a:picLocks noChangeAspect="1"/>
          </p:cNvPicPr>
          <p:nvPr/>
        </p:nvPicPr>
        <p:blipFill>
          <a:blip r:embed="rId2"/>
          <a:srcRect/>
          <a:stretch>
            <a:fillRect/>
          </a:stretch>
        </p:blipFill>
        <p:spPr bwMode="auto">
          <a:xfrm>
            <a:off x="476250" y="452438"/>
            <a:ext cx="6115050" cy="6011862"/>
          </a:xfrm>
          <a:prstGeom prst="rect">
            <a:avLst/>
          </a:prstGeom>
          <a:noFill/>
          <a:ln w="12700">
            <a:noFill/>
            <a:miter lim="400000"/>
            <a:headEnd/>
            <a:tailEnd/>
          </a:ln>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20081026_b091dba080d9801e1bbbCHA0urK7vZto.jpeg" descr="20081026_b091dba080d9801e1bbbCHA0urK7vZto"/>
          <p:cNvPicPr>
            <a:picLocks noChangeAspect="1"/>
          </p:cNvPicPr>
          <p:nvPr/>
        </p:nvPicPr>
        <p:blipFill>
          <a:blip r:embed="rId2"/>
          <a:srcRect r="2928"/>
          <a:stretch>
            <a:fillRect/>
          </a:stretch>
        </p:blipFill>
        <p:spPr bwMode="auto">
          <a:xfrm>
            <a:off x="603648" y="719138"/>
            <a:ext cx="4531519" cy="5224462"/>
          </a:xfrm>
          <a:prstGeom prst="rect">
            <a:avLst/>
          </a:prstGeom>
          <a:noFill/>
          <a:ln w="12700">
            <a:noFill/>
            <a:miter lim="400000"/>
            <a:headEnd/>
            <a:tailEnd/>
          </a:ln>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卡通漫画0168.gif">
            <a:hlinkClick r:id="rId2"/>
          </p:cNvPr>
          <p:cNvPicPr>
            <a:picLocks noChangeAspect="1" noChangeArrowheads="1"/>
          </p:cNvPicPr>
          <p:nvPr/>
        </p:nvPicPr>
        <p:blipFill>
          <a:blip r:embed="rId3"/>
          <a:srcRect/>
          <a:stretch>
            <a:fillRect/>
          </a:stretch>
        </p:blipFill>
        <p:spPr bwMode="auto">
          <a:xfrm>
            <a:off x="4282678" y="2328863"/>
            <a:ext cx="1928813" cy="3186112"/>
          </a:xfrm>
          <a:prstGeom prst="rect">
            <a:avLst/>
          </a:prstGeom>
          <a:noFill/>
          <a:ln w="9525">
            <a:noFill/>
            <a:miter lim="800000"/>
            <a:headEnd/>
            <a:tailEnd/>
          </a:ln>
        </p:spPr>
      </p:pic>
      <p:sp>
        <p:nvSpPr>
          <p:cNvPr id="97283" name="AutoShape 3"/>
          <p:cNvSpPr>
            <a:spLocks noChangeArrowheads="1"/>
          </p:cNvSpPr>
          <p:nvPr/>
        </p:nvSpPr>
        <p:spPr bwMode="auto">
          <a:xfrm>
            <a:off x="5236369" y="1114426"/>
            <a:ext cx="2250281" cy="1071563"/>
          </a:xfrm>
          <a:prstGeom prst="wedgeEllipseCallout">
            <a:avLst>
              <a:gd name="adj1" fmla="val -47778"/>
              <a:gd name="adj2" fmla="val 87630"/>
            </a:avLst>
          </a:prstGeom>
          <a:solidFill>
            <a:schemeClr val="accent1"/>
          </a:solidFill>
          <a:ln w="9525">
            <a:solidFill>
              <a:schemeClr val="tx1"/>
            </a:solidFill>
            <a:miter lim="800000"/>
            <a:headEnd/>
            <a:tailEnd/>
          </a:ln>
          <a:effectLst/>
          <a:extLst/>
        </p:spPr>
        <p:txBody>
          <a:bodyPr lIns="90000" tIns="46800" rIns="90000" bIns="46800"/>
          <a:lstStyle>
            <a:lvl1pPr>
              <a:spcBef>
                <a:spcPct val="20000"/>
              </a:spcBef>
              <a:buBlip>
                <a:blip r:embed="rId4"/>
              </a:buBlip>
              <a:defRPr sz="3200" b="1">
                <a:solidFill>
                  <a:srgbClr val="003366"/>
                </a:solidFill>
                <a:latin typeface="Arial" pitchFamily="34" charset="0"/>
                <a:ea typeface="楷体_GB2312" pitchFamily="49" charset="-122"/>
              </a:defRPr>
            </a:lvl1pPr>
            <a:lvl2pPr marL="742950" indent="-285750">
              <a:spcBef>
                <a:spcPct val="20000"/>
              </a:spcBef>
              <a:buBlip>
                <a:blip r:embed="rId5"/>
              </a:buBlip>
              <a:defRPr sz="2400" b="1">
                <a:solidFill>
                  <a:srgbClr val="003366"/>
                </a:solidFill>
                <a:latin typeface="Arial" pitchFamily="34" charset="0"/>
                <a:ea typeface="楷体_GB2312" pitchFamily="49" charset="-122"/>
              </a:defRPr>
            </a:lvl2pPr>
            <a:lvl3pPr marL="1143000" indent="-228600">
              <a:spcBef>
                <a:spcPct val="20000"/>
              </a:spcBef>
              <a:buBlip>
                <a:blip r:embed="rId6"/>
              </a:buBlip>
              <a:defRPr sz="2000" b="1">
                <a:solidFill>
                  <a:srgbClr val="003366"/>
                </a:solidFill>
                <a:latin typeface="Arial" pitchFamily="34" charset="0"/>
                <a:ea typeface="楷体_GB2312" pitchFamily="49" charset="-122"/>
              </a:defRPr>
            </a:lvl3pPr>
            <a:lvl4pPr marL="1600200" indent="-228600">
              <a:spcBef>
                <a:spcPct val="20000"/>
              </a:spcBef>
              <a:buChar char="–"/>
              <a:defRPr sz="2000" b="1">
                <a:solidFill>
                  <a:srgbClr val="003366"/>
                </a:solidFill>
                <a:latin typeface="Arial" pitchFamily="34" charset="0"/>
                <a:ea typeface="楷体_GB2312" pitchFamily="49" charset="-122"/>
              </a:defRPr>
            </a:lvl4pPr>
            <a:lvl5pPr marL="2057400" indent="-228600">
              <a:spcBef>
                <a:spcPct val="20000"/>
              </a:spcBef>
              <a:buChar char="»"/>
              <a:defRPr sz="2000" b="1">
                <a:solidFill>
                  <a:srgbClr val="003366"/>
                </a:solidFill>
                <a:latin typeface="Arial" pitchFamily="34" charset="0"/>
                <a:ea typeface="楷体_GB2312" pitchFamily="49" charset="-122"/>
              </a:defRPr>
            </a:lvl5pPr>
            <a:lvl6pPr marL="2514600" indent="-228600" eaLnBrk="0" fontAlgn="base" hangingPunct="0">
              <a:spcBef>
                <a:spcPct val="20000"/>
              </a:spcBef>
              <a:spcAft>
                <a:spcPct val="0"/>
              </a:spcAft>
              <a:buChar char="»"/>
              <a:defRPr sz="2000" b="1">
                <a:solidFill>
                  <a:srgbClr val="003366"/>
                </a:solidFill>
                <a:latin typeface="Arial" pitchFamily="34" charset="0"/>
                <a:ea typeface="楷体_GB2312" pitchFamily="49" charset="-122"/>
              </a:defRPr>
            </a:lvl6pPr>
            <a:lvl7pPr marL="2971800" indent="-228600" eaLnBrk="0" fontAlgn="base" hangingPunct="0">
              <a:spcBef>
                <a:spcPct val="20000"/>
              </a:spcBef>
              <a:spcAft>
                <a:spcPct val="0"/>
              </a:spcAft>
              <a:buChar char="»"/>
              <a:defRPr sz="2000" b="1">
                <a:solidFill>
                  <a:srgbClr val="003366"/>
                </a:solidFill>
                <a:latin typeface="Arial" pitchFamily="34" charset="0"/>
                <a:ea typeface="楷体_GB2312" pitchFamily="49" charset="-122"/>
              </a:defRPr>
            </a:lvl7pPr>
            <a:lvl8pPr marL="3429000" indent="-228600" eaLnBrk="0" fontAlgn="base" hangingPunct="0">
              <a:spcBef>
                <a:spcPct val="20000"/>
              </a:spcBef>
              <a:spcAft>
                <a:spcPct val="0"/>
              </a:spcAft>
              <a:buChar char="»"/>
              <a:defRPr sz="2000" b="1">
                <a:solidFill>
                  <a:srgbClr val="003366"/>
                </a:solidFill>
                <a:latin typeface="Arial" pitchFamily="34" charset="0"/>
                <a:ea typeface="楷体_GB2312" pitchFamily="49" charset="-122"/>
              </a:defRPr>
            </a:lvl8pPr>
            <a:lvl9pPr marL="3886200" indent="-228600" eaLnBrk="0" fontAlgn="base" hangingPunct="0">
              <a:spcBef>
                <a:spcPct val="20000"/>
              </a:spcBef>
              <a:spcAft>
                <a:spcPct val="0"/>
              </a:spcAft>
              <a:buChar char="»"/>
              <a:defRPr sz="2000" b="1">
                <a:solidFill>
                  <a:srgbClr val="003366"/>
                </a:solidFill>
                <a:latin typeface="Arial" pitchFamily="34" charset="0"/>
                <a:ea typeface="楷体_GB2312" pitchFamily="49" charset="-122"/>
              </a:defRPr>
            </a:lvl9pPr>
          </a:lstStyle>
          <a:p>
            <a:pPr algn="ctr" eaLnBrk="1" hangingPunct="1">
              <a:spcBef>
                <a:spcPct val="0"/>
              </a:spcBef>
              <a:buFontTx/>
              <a:buNone/>
              <a:defRPr/>
            </a:pPr>
            <a:r>
              <a:rPr lang="zh-CN" altLang="en-US" sz="2400" b="0" smtClean="0">
                <a:solidFill>
                  <a:schemeClr val="tx1"/>
                </a:solidFill>
                <a:effectLst>
                  <a:outerShdw blurRad="38100" dist="38100" dir="2700000" algn="tl">
                    <a:srgbClr val="FFFFFF"/>
                  </a:outerShdw>
                </a:effectLst>
                <a:latin typeface="Times New Roman" pitchFamily="18" charset="0"/>
              </a:rPr>
              <a:t>“</a:t>
            </a:r>
            <a:r>
              <a:rPr lang="zh-CN" altLang="en-US" sz="2800" b="0" smtClean="0">
                <a:solidFill>
                  <a:schemeClr val="tx1"/>
                </a:solidFill>
                <a:effectLst>
                  <a:outerShdw blurRad="38100" dist="38100" dir="2700000" algn="tl">
                    <a:srgbClr val="FFFFFF"/>
                  </a:outerShdw>
                </a:effectLst>
                <a:latin typeface="Times New Roman" pitchFamily="18" charset="0"/>
              </a:rPr>
              <a:t>我决定与你断交！</a:t>
            </a:r>
            <a:r>
              <a:rPr lang="zh-CN" altLang="en-US" sz="2400" b="0" smtClean="0">
                <a:solidFill>
                  <a:schemeClr val="tx1"/>
                </a:solidFill>
                <a:effectLst>
                  <a:outerShdw blurRad="38100" dist="38100" dir="2700000" algn="tl">
                    <a:srgbClr val="FFFFFF"/>
                  </a:outerShdw>
                </a:effectLst>
                <a:latin typeface="Times New Roman" pitchFamily="18" charset="0"/>
              </a:rPr>
              <a:t>”</a:t>
            </a:r>
          </a:p>
        </p:txBody>
      </p:sp>
      <p:sp>
        <p:nvSpPr>
          <p:cNvPr id="146436" name="Rectangle 4"/>
          <p:cNvSpPr>
            <a:spLocks noChangeArrowheads="1"/>
          </p:cNvSpPr>
          <p:nvPr/>
        </p:nvSpPr>
        <p:spPr bwMode="auto">
          <a:xfrm>
            <a:off x="1216819" y="2697163"/>
            <a:ext cx="6858000" cy="371513"/>
          </a:xfrm>
          <a:prstGeom prst="rect">
            <a:avLst/>
          </a:prstGeom>
          <a:noFill/>
          <a:ln w="9525">
            <a:noFill/>
            <a:miter lim="800000"/>
            <a:headEnd/>
            <a:tailEnd/>
          </a:ln>
        </p:spPr>
        <p:txBody>
          <a:bodyPr lIns="90000" tIns="46800" rIns="90000" bIns="46800">
            <a:spAutoFit/>
          </a:bodyPr>
          <a:lstStyle/>
          <a:p>
            <a:pPr algn="ctr" eaLnBrk="1" hangingPunct="1"/>
            <a:endParaRPr lang="zh-CN" altLang="en-US">
              <a:ea typeface="宋体" pitchFamily="2" charset="-122"/>
            </a:endParaRPr>
          </a:p>
        </p:txBody>
      </p:sp>
      <p:pic>
        <p:nvPicPr>
          <p:cNvPr id="146437" name="Picture 5" descr="卡通漫画0222.gif">
            <a:hlinkClick r:id="rId7"/>
          </p:cNvPr>
          <p:cNvPicPr>
            <a:picLocks noChangeAspect="1" noChangeArrowheads="1"/>
          </p:cNvPicPr>
          <p:nvPr/>
        </p:nvPicPr>
        <p:blipFill>
          <a:blip r:embed="rId8"/>
          <a:srcRect/>
          <a:stretch>
            <a:fillRect/>
          </a:stretch>
        </p:blipFill>
        <p:spPr bwMode="auto">
          <a:xfrm>
            <a:off x="2064544" y="2357439"/>
            <a:ext cx="1864519" cy="3228975"/>
          </a:xfrm>
          <a:prstGeom prst="rect">
            <a:avLst/>
          </a:prstGeom>
          <a:noFill/>
          <a:ln w="9525">
            <a:noFill/>
            <a:miter lim="800000"/>
            <a:headEnd/>
            <a:tailEnd/>
          </a:ln>
        </p:spPr>
      </p:pic>
      <p:sp>
        <p:nvSpPr>
          <p:cNvPr id="97286" name="AutoShape 6"/>
          <p:cNvSpPr>
            <a:spLocks noChangeArrowheads="1"/>
          </p:cNvSpPr>
          <p:nvPr/>
        </p:nvSpPr>
        <p:spPr bwMode="auto">
          <a:xfrm>
            <a:off x="1271588" y="952500"/>
            <a:ext cx="2250281" cy="1271588"/>
          </a:xfrm>
          <a:prstGeom prst="wedgeEllipseCallout">
            <a:avLst>
              <a:gd name="adj1" fmla="val 25398"/>
              <a:gd name="adj2" fmla="val 87329"/>
            </a:avLst>
          </a:prstGeom>
          <a:solidFill>
            <a:schemeClr val="accent1"/>
          </a:solidFill>
          <a:ln w="9525">
            <a:solidFill>
              <a:schemeClr val="tx1"/>
            </a:solidFill>
            <a:miter lim="800000"/>
            <a:headEnd/>
            <a:tailEnd/>
          </a:ln>
          <a:effectLst/>
          <a:extLst/>
        </p:spPr>
        <p:txBody>
          <a:bodyPr lIns="90000" tIns="46800" rIns="90000" bIns="46800"/>
          <a:lstStyle/>
          <a:p>
            <a:pPr algn="ctr" eaLnBrk="1" hangingPunct="1">
              <a:defRPr/>
            </a:pPr>
            <a:r>
              <a:rPr lang="zh-CN" altLang="en-US" sz="6600" b="0">
                <a:solidFill>
                  <a:schemeClr val="tx1"/>
                </a:solidFill>
                <a:effectLst>
                  <a:outerShdw blurRad="38100" dist="38100" dir="2700000" algn="tl">
                    <a:srgbClr val="FFFFFF"/>
                  </a:outerShdw>
                </a:effectLst>
                <a:latin typeface="Times New Roman" charset="0"/>
                <a:ea typeface="楷体_GB2312" charset="0"/>
              </a:rPr>
              <a:t>？</a:t>
            </a:r>
          </a:p>
        </p:txBody>
      </p:sp>
      <p:sp>
        <p:nvSpPr>
          <p:cNvPr id="97287" name="Rectangle 7"/>
          <p:cNvSpPr>
            <a:spLocks noChangeArrowheads="1"/>
          </p:cNvSpPr>
          <p:nvPr/>
        </p:nvSpPr>
        <p:spPr bwMode="auto">
          <a:xfrm>
            <a:off x="1656160" y="260350"/>
            <a:ext cx="5829300" cy="1143000"/>
          </a:xfrm>
          <a:prstGeom prst="rect">
            <a:avLst/>
          </a:prstGeom>
          <a:noFill/>
          <a:ln>
            <a:noFill/>
          </a:ln>
          <a:effectLst/>
          <a:extLst/>
        </p:spPr>
        <p:txBody>
          <a:bodyPr/>
          <a:lstStyle>
            <a:lvl1pPr>
              <a:spcBef>
                <a:spcPct val="20000"/>
              </a:spcBef>
              <a:buBlip>
                <a:blip r:embed="rId4"/>
              </a:buBlip>
              <a:defRPr sz="3200" b="1">
                <a:solidFill>
                  <a:srgbClr val="003366"/>
                </a:solidFill>
                <a:latin typeface="Arial" pitchFamily="34" charset="0"/>
                <a:ea typeface="楷体_GB2312" pitchFamily="49" charset="-122"/>
              </a:defRPr>
            </a:lvl1pPr>
            <a:lvl2pPr marL="742950" indent="-285750">
              <a:spcBef>
                <a:spcPct val="20000"/>
              </a:spcBef>
              <a:buBlip>
                <a:blip r:embed="rId5"/>
              </a:buBlip>
              <a:defRPr sz="2400" b="1">
                <a:solidFill>
                  <a:srgbClr val="003366"/>
                </a:solidFill>
                <a:latin typeface="Arial" pitchFamily="34" charset="0"/>
                <a:ea typeface="楷体_GB2312" pitchFamily="49" charset="-122"/>
              </a:defRPr>
            </a:lvl2pPr>
            <a:lvl3pPr marL="1143000" indent="-228600">
              <a:spcBef>
                <a:spcPct val="20000"/>
              </a:spcBef>
              <a:buBlip>
                <a:blip r:embed="rId6"/>
              </a:buBlip>
              <a:defRPr sz="2000" b="1">
                <a:solidFill>
                  <a:srgbClr val="003366"/>
                </a:solidFill>
                <a:latin typeface="Arial" pitchFamily="34" charset="0"/>
                <a:ea typeface="楷体_GB2312" pitchFamily="49" charset="-122"/>
              </a:defRPr>
            </a:lvl3pPr>
            <a:lvl4pPr marL="1600200" indent="-228600">
              <a:spcBef>
                <a:spcPct val="20000"/>
              </a:spcBef>
              <a:buChar char="–"/>
              <a:defRPr sz="2000" b="1">
                <a:solidFill>
                  <a:srgbClr val="003366"/>
                </a:solidFill>
                <a:latin typeface="Arial" pitchFamily="34" charset="0"/>
                <a:ea typeface="楷体_GB2312" pitchFamily="49" charset="-122"/>
              </a:defRPr>
            </a:lvl4pPr>
            <a:lvl5pPr marL="2057400" indent="-228600">
              <a:spcBef>
                <a:spcPct val="20000"/>
              </a:spcBef>
              <a:buChar char="»"/>
              <a:defRPr sz="2000" b="1">
                <a:solidFill>
                  <a:srgbClr val="003366"/>
                </a:solidFill>
                <a:latin typeface="Arial" pitchFamily="34" charset="0"/>
                <a:ea typeface="楷体_GB2312" pitchFamily="49" charset="-122"/>
              </a:defRPr>
            </a:lvl5pPr>
            <a:lvl6pPr marL="2514600" indent="-228600" eaLnBrk="0" fontAlgn="base" hangingPunct="0">
              <a:spcBef>
                <a:spcPct val="20000"/>
              </a:spcBef>
              <a:spcAft>
                <a:spcPct val="0"/>
              </a:spcAft>
              <a:buChar char="»"/>
              <a:defRPr sz="2000" b="1">
                <a:solidFill>
                  <a:srgbClr val="003366"/>
                </a:solidFill>
                <a:latin typeface="Arial" pitchFamily="34" charset="0"/>
                <a:ea typeface="楷体_GB2312" pitchFamily="49" charset="-122"/>
              </a:defRPr>
            </a:lvl6pPr>
            <a:lvl7pPr marL="2971800" indent="-228600" eaLnBrk="0" fontAlgn="base" hangingPunct="0">
              <a:spcBef>
                <a:spcPct val="20000"/>
              </a:spcBef>
              <a:spcAft>
                <a:spcPct val="0"/>
              </a:spcAft>
              <a:buChar char="»"/>
              <a:defRPr sz="2000" b="1">
                <a:solidFill>
                  <a:srgbClr val="003366"/>
                </a:solidFill>
                <a:latin typeface="Arial" pitchFamily="34" charset="0"/>
                <a:ea typeface="楷体_GB2312" pitchFamily="49" charset="-122"/>
              </a:defRPr>
            </a:lvl7pPr>
            <a:lvl8pPr marL="3429000" indent="-228600" eaLnBrk="0" fontAlgn="base" hangingPunct="0">
              <a:spcBef>
                <a:spcPct val="20000"/>
              </a:spcBef>
              <a:spcAft>
                <a:spcPct val="0"/>
              </a:spcAft>
              <a:buChar char="»"/>
              <a:defRPr sz="2000" b="1">
                <a:solidFill>
                  <a:srgbClr val="003366"/>
                </a:solidFill>
                <a:latin typeface="Arial" pitchFamily="34" charset="0"/>
                <a:ea typeface="楷体_GB2312" pitchFamily="49" charset="-122"/>
              </a:defRPr>
            </a:lvl8pPr>
            <a:lvl9pPr marL="3886200" indent="-228600" eaLnBrk="0" fontAlgn="base" hangingPunct="0">
              <a:spcBef>
                <a:spcPct val="20000"/>
              </a:spcBef>
              <a:spcAft>
                <a:spcPct val="0"/>
              </a:spcAft>
              <a:buChar char="»"/>
              <a:defRPr sz="2000" b="1">
                <a:solidFill>
                  <a:srgbClr val="003366"/>
                </a:solidFill>
                <a:latin typeface="Arial" pitchFamily="34" charset="0"/>
                <a:ea typeface="楷体_GB2312" pitchFamily="49" charset="-122"/>
              </a:defRPr>
            </a:lvl9pPr>
          </a:lstStyle>
          <a:p>
            <a:pPr algn="ctr" eaLnBrk="1" hangingPunct="1">
              <a:spcBef>
                <a:spcPct val="0"/>
              </a:spcBef>
              <a:buFontTx/>
              <a:buNone/>
              <a:defRPr/>
            </a:pPr>
            <a:r>
              <a:rPr lang="zh-CN" altLang="en-US" sz="4400" smtClean="0">
                <a:effectLst>
                  <a:outerShdw blurRad="38100" dist="38100" dir="2700000" algn="tl">
                    <a:srgbClr val="C0C0C0"/>
                  </a:outerShdw>
                </a:effectLst>
              </a:rPr>
              <a:t>游戏</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500063" y="619126"/>
            <a:ext cx="2763441" cy="881063"/>
          </a:xfrm>
        </p:spPr>
        <p:txBody>
          <a:bodyPr/>
          <a:lstStyle/>
          <a:p>
            <a:pPr algn="l" eaLnBrk="1" hangingPunct="1"/>
            <a:r>
              <a:rPr lang="zh-CN" altLang="en-US" sz="4000" smtClean="0">
                <a:solidFill>
                  <a:srgbClr val="FF0000"/>
                </a:solidFill>
                <a:effectLst/>
                <a:latin typeface="微软雅黑" pitchFamily="34" charset="-122"/>
                <a:ea typeface="微软雅黑" pitchFamily="34" charset="-122"/>
              </a:rPr>
              <a:t>五、注意事项</a:t>
            </a:r>
          </a:p>
        </p:txBody>
      </p:sp>
      <p:sp>
        <p:nvSpPr>
          <p:cNvPr id="147459" name="Rectangle 3"/>
          <p:cNvSpPr>
            <a:spLocks noGrp="1" noChangeArrowheads="1"/>
          </p:cNvSpPr>
          <p:nvPr>
            <p:ph type="body" idx="1"/>
          </p:nvPr>
        </p:nvSpPr>
        <p:spPr>
          <a:xfrm>
            <a:off x="575072" y="1484314"/>
            <a:ext cx="4104084" cy="2516187"/>
          </a:xfrm>
        </p:spPr>
        <p:txBody>
          <a:bodyPr/>
          <a:lstStyle/>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1</a:t>
            </a:r>
            <a:r>
              <a:rPr lang="zh-CN" altLang="en-US" sz="2400" b="0" smtClean="0">
                <a:solidFill>
                  <a:schemeClr val="tx1"/>
                </a:solidFill>
                <a:effectLst/>
                <a:latin typeface="微软雅黑" pitchFamily="34" charset="-122"/>
                <a:ea typeface="微软雅黑" pitchFamily="34" charset="-122"/>
              </a:rPr>
              <a:t>、使用者应进行专业训练</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2</a:t>
            </a:r>
            <a:r>
              <a:rPr lang="zh-CN" altLang="en-US" sz="2400" b="0" smtClean="0">
                <a:solidFill>
                  <a:schemeClr val="tx1"/>
                </a:solidFill>
                <a:effectLst/>
                <a:latin typeface="微软雅黑" pitchFamily="34" charset="-122"/>
                <a:ea typeface="微软雅黑" pitchFamily="34" charset="-122"/>
              </a:rPr>
              <a:t>、要将心理测试与实践经验相结合</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3</a:t>
            </a:r>
            <a:r>
              <a:rPr lang="zh-CN" altLang="en-US" sz="2400" b="0" smtClean="0">
                <a:solidFill>
                  <a:schemeClr val="tx1"/>
                </a:solidFill>
                <a:effectLst/>
                <a:latin typeface="微软雅黑" pitchFamily="34" charset="-122"/>
                <a:ea typeface="微软雅黑" pitchFamily="34" charset="-122"/>
              </a:rPr>
              <a:t>、要妥善保管心理测试结果</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4</a:t>
            </a:r>
            <a:r>
              <a:rPr lang="zh-CN" altLang="en-US" sz="2400" b="0" smtClean="0">
                <a:solidFill>
                  <a:schemeClr val="tx1"/>
                </a:solidFill>
                <a:effectLst/>
                <a:latin typeface="微软雅黑" pitchFamily="34" charset="-122"/>
                <a:ea typeface="微软雅黑" pitchFamily="34" charset="-122"/>
              </a:rPr>
              <a:t>、做好心理测试方法宣传</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566738" y="1052514"/>
            <a:ext cx="2721769" cy="947737"/>
          </a:xfrm>
        </p:spPr>
        <p:txBody>
          <a:bodyPr/>
          <a:lstStyle/>
          <a:p>
            <a:pPr algn="l" eaLnBrk="1" hangingPunct="1">
              <a:defRPr/>
            </a:pPr>
            <a:r>
              <a:rPr lang="zh-CN" altLang="en-US" sz="4000" dirty="0">
                <a:solidFill>
                  <a:srgbClr val="FF0000"/>
                </a:solidFill>
                <a:effectLst/>
                <a:latin typeface="微软雅黑" charset="-122"/>
                <a:ea typeface="微软雅黑" charset="-122"/>
              </a:rPr>
              <a:t>招聘与</a:t>
            </a:r>
            <a:r>
              <a:rPr lang="zh-CN" altLang="en-US" sz="4000" dirty="0" smtClean="0">
                <a:solidFill>
                  <a:srgbClr val="FF0000"/>
                </a:solidFill>
                <a:effectLst/>
                <a:latin typeface="微软雅黑" charset="-122"/>
                <a:ea typeface="微软雅黑" charset="-122"/>
              </a:rPr>
              <a:t>配置</a:t>
            </a:r>
            <a:endParaRPr lang="zh-CN" altLang="en-US" sz="4000" dirty="0" smtClean="0">
              <a:solidFill>
                <a:schemeClr val="tx1"/>
              </a:solidFill>
              <a:effectLst>
                <a:outerShdw blurRad="38100" dist="38100" dir="2700000" algn="tl">
                  <a:srgbClr val="C0C0C0"/>
                </a:outerShdw>
              </a:effectLst>
              <a:latin typeface="微软雅黑" pitchFamily="34" charset="-122"/>
              <a:ea typeface="微软雅黑" pitchFamily="34" charset="-122"/>
            </a:endParaRPr>
          </a:p>
        </p:txBody>
      </p:sp>
      <p:sp>
        <p:nvSpPr>
          <p:cNvPr id="148483" name="Rectangle 3"/>
          <p:cNvSpPr>
            <a:spLocks noGrp="1" noChangeArrowheads="1"/>
          </p:cNvSpPr>
          <p:nvPr>
            <p:ph type="subTitle" idx="1"/>
          </p:nvPr>
        </p:nvSpPr>
        <p:spPr>
          <a:xfrm>
            <a:off x="553641" y="2243139"/>
            <a:ext cx="5092303" cy="757237"/>
          </a:xfrm>
        </p:spPr>
        <p:txBody>
          <a:bodyPr/>
          <a:lstStyle/>
          <a:p>
            <a:pPr algn="l" eaLnBrk="1" hangingPunct="1"/>
            <a:r>
              <a:rPr lang="zh-CN" altLang="en-US" sz="4000" smtClean="0">
                <a:solidFill>
                  <a:schemeClr val="tx1"/>
                </a:solidFill>
                <a:effectLst/>
                <a:latin typeface="微软雅黑" pitchFamily="34" charset="-122"/>
                <a:ea typeface="微软雅黑" pitchFamily="34" charset="-122"/>
              </a:rPr>
              <a:t>第三</a:t>
            </a:r>
            <a:r>
              <a:rPr lang="en-US" altLang="zh-CN" sz="4000" smtClean="0">
                <a:solidFill>
                  <a:schemeClr val="tx1"/>
                </a:solidFill>
                <a:effectLst/>
                <a:latin typeface="微软雅黑" pitchFamily="34" charset="-122"/>
                <a:ea typeface="微软雅黑" pitchFamily="34" charset="-122"/>
              </a:rPr>
              <a:t>节  </a:t>
            </a:r>
            <a:r>
              <a:rPr lang="zh-CN" altLang="en-US" sz="4000" smtClean="0">
                <a:solidFill>
                  <a:schemeClr val="tx1"/>
                </a:solidFill>
                <a:effectLst/>
                <a:latin typeface="微软雅黑" pitchFamily="34" charset="-122"/>
                <a:ea typeface="微软雅黑" pitchFamily="34" charset="-122"/>
              </a:rPr>
              <a:t>企业人才招聘与甄选</a:t>
            </a:r>
          </a:p>
        </p:txBody>
      </p:sp>
      <p:sp>
        <p:nvSpPr>
          <p:cNvPr id="148484" name="TextBox 1"/>
          <p:cNvSpPr txBox="1">
            <a:spLocks noChangeArrowheads="1"/>
          </p:cNvSpPr>
          <p:nvPr/>
        </p:nvSpPr>
        <p:spPr bwMode="auto">
          <a:xfrm>
            <a:off x="553641" y="3198813"/>
            <a:ext cx="7292578" cy="1938992"/>
          </a:xfrm>
          <a:prstGeom prst="rect">
            <a:avLst/>
          </a:prstGeom>
          <a:noFill/>
          <a:ln w="9525">
            <a:noFill/>
            <a:miter lim="800000"/>
            <a:headEnd/>
            <a:tailEnd/>
          </a:ln>
        </p:spPr>
        <p:txBody>
          <a:bodyPr>
            <a:spAutoFit/>
          </a:bodyPr>
          <a:lstStyle/>
          <a:p>
            <a:pPr>
              <a:lnSpc>
                <a:spcPct val="150000"/>
              </a:lnSpc>
            </a:pPr>
            <a:r>
              <a:rPr lang="zh-CN" altLang="en-US" sz="4000">
                <a:solidFill>
                  <a:srgbClr val="FF0000"/>
                </a:solidFill>
                <a:latin typeface="微软雅黑" pitchFamily="34" charset="-122"/>
                <a:ea typeface="微软雅黑" pitchFamily="34" charset="-122"/>
              </a:rPr>
              <a:t>第一单元  基于工作分析的人才招募与甄选</a:t>
            </a:r>
            <a:endParaRPr lang="en-US" altLang="zh-CN" sz="4000">
              <a:solidFill>
                <a:srgbClr val="FF0000"/>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ctrTitle"/>
          </p:nvPr>
        </p:nvSpPr>
        <p:spPr>
          <a:xfrm>
            <a:off x="392906" y="474663"/>
            <a:ext cx="5625704" cy="882650"/>
          </a:xfrm>
        </p:spPr>
        <p:txBody>
          <a:bodyPr/>
          <a:lstStyle/>
          <a:p>
            <a:pPr algn="l" eaLnBrk="1" hangingPunct="1">
              <a:lnSpc>
                <a:spcPct val="150000"/>
              </a:lnSpc>
            </a:pPr>
            <a:r>
              <a:rPr lang="zh-CN" altLang="en-US" sz="4000" smtClean="0">
                <a:solidFill>
                  <a:srgbClr val="FF0000"/>
                </a:solidFill>
                <a:effectLst/>
                <a:latin typeface="微软雅黑" pitchFamily="34" charset="-122"/>
                <a:ea typeface="微软雅黑" pitchFamily="34" charset="-122"/>
              </a:rPr>
              <a:t>一、企业人才的概念与分类方法</a:t>
            </a:r>
          </a:p>
        </p:txBody>
      </p:sp>
      <p:sp>
        <p:nvSpPr>
          <p:cNvPr id="149507" name="Rectangle 3"/>
          <p:cNvSpPr>
            <a:spLocks noGrp="1" noChangeArrowheads="1"/>
          </p:cNvSpPr>
          <p:nvPr>
            <p:ph type="subTitle" idx="1"/>
          </p:nvPr>
        </p:nvSpPr>
        <p:spPr>
          <a:xfrm>
            <a:off x="392907" y="1468439"/>
            <a:ext cx="5979319" cy="3032125"/>
          </a:xfrm>
        </p:spPr>
        <p:txBody>
          <a:bodyPr/>
          <a:lstStyle/>
          <a:p>
            <a:pPr algn="l" eaLnBrk="1" hangingPunct="1">
              <a:lnSpc>
                <a:spcPct val="150000"/>
              </a:lnSpc>
              <a:spcBef>
                <a:spcPct val="0"/>
              </a:spcBef>
            </a:pPr>
            <a:r>
              <a:rPr lang="zh-CN" altLang="en-US" sz="2400" b="0" smtClean="0">
                <a:solidFill>
                  <a:schemeClr val="tx1"/>
                </a:solidFill>
                <a:effectLst/>
                <a:latin typeface="微软雅黑" pitchFamily="34" charset="-122"/>
                <a:ea typeface="微软雅黑" pitchFamily="34" charset="-122"/>
              </a:rPr>
              <a:t>人才是指具有一定的专业知识或专门技能，进行创造性劳动并对社会作出贡献的人，是人力资源中能力和素质较高的劳动者。</a:t>
            </a:r>
          </a:p>
          <a:p>
            <a:pPr algn="l" eaLnBrk="1" hangingPunct="1">
              <a:lnSpc>
                <a:spcPct val="150000"/>
              </a:lnSpc>
              <a:spcBef>
                <a:spcPct val="0"/>
              </a:spcBef>
            </a:pPr>
            <a:r>
              <a:rPr lang="zh-CN" altLang="en-US" sz="2400" b="0" smtClean="0">
                <a:solidFill>
                  <a:schemeClr val="tx1"/>
                </a:solidFill>
                <a:effectLst/>
                <a:latin typeface="微软雅黑" pitchFamily="34" charset="-122"/>
                <a:ea typeface="微软雅黑" pitchFamily="34" charset="-122"/>
              </a:rPr>
              <a:t>分为：</a:t>
            </a:r>
            <a:r>
              <a:rPr lang="zh-CN" altLang="en-US" sz="2400" b="0" u="sng" smtClean="0">
                <a:solidFill>
                  <a:schemeClr val="tx1"/>
                </a:solidFill>
                <a:effectLst/>
                <a:latin typeface="微软雅黑" pitchFamily="34" charset="-122"/>
                <a:ea typeface="微软雅黑" pitchFamily="34" charset="-122"/>
              </a:rPr>
              <a:t>管理知识型、技术知识型、技能操作型</a:t>
            </a:r>
          </a:p>
          <a:p>
            <a:pPr algn="l" eaLnBrk="1" hangingPunct="1">
              <a:lnSpc>
                <a:spcPct val="150000"/>
              </a:lnSpc>
              <a:spcBef>
                <a:spcPct val="0"/>
              </a:spcBef>
            </a:pPr>
            <a:r>
              <a:rPr lang="zh-CN" altLang="en-US" sz="2400" b="0" smtClean="0">
                <a:solidFill>
                  <a:schemeClr val="tx1"/>
                </a:solidFill>
                <a:effectLst/>
                <a:latin typeface="微软雅黑" pitchFamily="34" charset="-122"/>
                <a:ea typeface="微软雅黑" pitchFamily="34" charset="-122"/>
              </a:rPr>
              <a:t>同时每种又可以分为</a:t>
            </a:r>
            <a:r>
              <a:rPr lang="zh-CN" altLang="en-US" sz="2400" b="0" u="sng" smtClean="0">
                <a:solidFill>
                  <a:schemeClr val="tx1"/>
                </a:solidFill>
                <a:effectLst/>
                <a:latin typeface="微软雅黑" pitchFamily="34" charset="-122"/>
                <a:ea typeface="微软雅黑" pitchFamily="34" charset="-122"/>
              </a:rPr>
              <a:t>高级、中级和一般</a:t>
            </a:r>
            <a:r>
              <a:rPr lang="zh-CN" altLang="en-US" sz="2400" b="0" smtClean="0">
                <a:solidFill>
                  <a:schemeClr val="tx1"/>
                </a:solidFill>
                <a:effectLst/>
                <a:latin typeface="微软雅黑" pitchFamily="34" charset="-122"/>
                <a:ea typeface="微软雅黑" pitchFamily="34" charset="-122"/>
              </a:rPr>
              <a:t>三个层级的人才</a:t>
            </a:r>
          </a:p>
        </p:txBody>
      </p:sp>
      <p:sp>
        <p:nvSpPr>
          <p:cNvPr id="149508" name="AutoShape 5"/>
          <p:cNvSpPr>
            <a:spLocks/>
          </p:cNvSpPr>
          <p:nvPr/>
        </p:nvSpPr>
        <p:spPr bwMode="auto">
          <a:xfrm>
            <a:off x="278606" y="2638425"/>
            <a:ext cx="782241" cy="2592388"/>
          </a:xfrm>
          <a:prstGeom prst="leftBrace">
            <a:avLst>
              <a:gd name="adj1" fmla="val 20713"/>
              <a:gd name="adj2" fmla="val 50000"/>
            </a:avLst>
          </a:prstGeom>
          <a:noFill/>
          <a:ln w="9525">
            <a:noFill/>
            <a:round/>
            <a:headEnd/>
            <a:tailEnd/>
          </a:ln>
        </p:spPr>
        <p:txBody>
          <a:bodyPr wrap="none" anchor="ctr"/>
          <a:lstStyle/>
          <a:p>
            <a:pPr algn="ctr" eaLnBrk="1" hangingPunct="1"/>
            <a:endParaRPr lang="zh-CN" altLang="en-US">
              <a:solidFill>
                <a:srgbClr val="FF3300"/>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521494" y="500063"/>
            <a:ext cx="5550694" cy="952500"/>
          </a:xfrm>
        </p:spPr>
        <p:txBody>
          <a:bodyPr/>
          <a:lstStyle/>
          <a:p>
            <a:pPr algn="l" eaLnBrk="1" hangingPunct="1"/>
            <a:r>
              <a:rPr lang="zh-CN" altLang="en-US" sz="4000" smtClean="0">
                <a:solidFill>
                  <a:srgbClr val="FF0000"/>
                </a:solidFill>
                <a:effectLst/>
                <a:latin typeface="微软雅黑" pitchFamily="34" charset="-122"/>
                <a:ea typeface="微软雅黑" pitchFamily="34" charset="-122"/>
              </a:rPr>
              <a:t>二、人才招募与甄选的基本概念</a:t>
            </a:r>
          </a:p>
        </p:txBody>
      </p:sp>
      <p:sp>
        <p:nvSpPr>
          <p:cNvPr id="150531" name="Rectangle 3"/>
          <p:cNvSpPr>
            <a:spLocks noGrp="1" noChangeArrowheads="1"/>
          </p:cNvSpPr>
          <p:nvPr>
            <p:ph type="body" idx="1"/>
          </p:nvPr>
        </p:nvSpPr>
        <p:spPr>
          <a:xfrm>
            <a:off x="575073" y="1381126"/>
            <a:ext cx="5635228" cy="3014663"/>
          </a:xfrm>
        </p:spPr>
        <p:txBody>
          <a:bodyPr/>
          <a:lstStyle/>
          <a:p>
            <a:pPr eaLnBrk="1" hangingPunct="1">
              <a:lnSpc>
                <a:spcPct val="150000"/>
              </a:lnSpc>
              <a:spcBef>
                <a:spcPct val="0"/>
              </a:spcBef>
              <a:buFont typeface="Wingdings" pitchFamily="2" charset="2"/>
              <a:buChar char="l"/>
            </a:pPr>
            <a:r>
              <a:rPr lang="zh-CN" altLang="en-US" sz="2400" b="0" smtClean="0">
                <a:solidFill>
                  <a:schemeClr val="tx1"/>
                </a:solidFill>
                <a:effectLst/>
                <a:latin typeface="微软雅黑" pitchFamily="34" charset="-122"/>
                <a:ea typeface="微软雅黑" pitchFamily="34" charset="-122"/>
              </a:rPr>
              <a:t>人才招募是为了满足当前空缺岗位或未来新设岗位的用人要求，寻求、吸引、获取一定数量符合资格要求的应聘者到企业来应聘的过程。</a:t>
            </a:r>
          </a:p>
          <a:p>
            <a:pPr eaLnBrk="1" hangingPunct="1">
              <a:lnSpc>
                <a:spcPct val="150000"/>
              </a:lnSpc>
              <a:spcBef>
                <a:spcPct val="0"/>
              </a:spcBef>
              <a:buFont typeface="Wingdings" pitchFamily="2" charset="2"/>
              <a:buChar char="l"/>
            </a:pPr>
            <a:r>
              <a:rPr lang="zh-CN" altLang="en-US" sz="2400" b="0" smtClean="0">
                <a:solidFill>
                  <a:schemeClr val="tx1"/>
                </a:solidFill>
                <a:effectLst/>
                <a:latin typeface="微软雅黑" pitchFamily="34" charset="-122"/>
                <a:ea typeface="微软雅黑" pitchFamily="34" charset="-122"/>
              </a:rPr>
              <a:t>人才甄选就是通过排除的方式来确定出那些应聘者最有可能取得预期工作成果或达成绩效要求的过程。</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607219" y="1285875"/>
            <a:ext cx="6536531" cy="3429000"/>
          </a:xfrm>
        </p:spPr>
        <p:txBody>
          <a:bodyPr>
            <a:normAutofit fontScale="70000" lnSpcReduction="20000"/>
          </a:bodyPr>
          <a:lstStyle/>
          <a:p>
            <a:pPr marL="0" indent="0" eaLnBrk="1" hangingPunct="1">
              <a:lnSpc>
                <a:spcPts val="3500"/>
              </a:lnSpc>
              <a:spcBef>
                <a:spcPct val="0"/>
              </a:spcBef>
              <a:buFontTx/>
              <a:buNone/>
            </a:pPr>
            <a:r>
              <a:rPr lang="zh-CN" altLang="en-US" sz="2400" smtClean="0">
                <a:solidFill>
                  <a:schemeClr val="tx1"/>
                </a:solidFill>
                <a:effectLst/>
                <a:latin typeface="微软雅黑" pitchFamily="34" charset="-122"/>
                <a:ea typeface="微软雅黑" pitchFamily="34" charset="-122"/>
              </a:rPr>
              <a:t>（一）心理测试的含义</a:t>
            </a:r>
          </a:p>
          <a:p>
            <a:pPr marL="0" indent="0" eaLnBrk="1" hangingPunct="1">
              <a:lnSpc>
                <a:spcPts val="3500"/>
              </a:lnSpc>
              <a:spcBef>
                <a:spcPct val="0"/>
              </a:spcBef>
              <a:buFont typeface="Wingdings" pitchFamily="2" charset="2"/>
              <a:buChar char="l"/>
            </a:pPr>
            <a:r>
              <a:rPr lang="zh-CN" altLang="en-US" sz="2400" b="0" smtClean="0">
                <a:solidFill>
                  <a:schemeClr val="tx1"/>
                </a:solidFill>
                <a:effectLst/>
                <a:latin typeface="微软雅黑" pitchFamily="34" charset="-122"/>
                <a:ea typeface="微软雅黑" pitchFamily="34" charset="-122"/>
              </a:rPr>
              <a:t>在控制情境下，向被试提供一组标准化的刺激，以所引起的反应作为代表行为的样本，从而对个人行为作出评价。</a:t>
            </a:r>
          </a:p>
          <a:p>
            <a:pPr marL="0" indent="0" eaLnBrk="1" hangingPunct="1">
              <a:lnSpc>
                <a:spcPts val="3500"/>
              </a:lnSpc>
              <a:spcBef>
                <a:spcPct val="0"/>
              </a:spcBef>
              <a:buFont typeface="Wingdings" pitchFamily="2" charset="2"/>
              <a:buChar char="l"/>
            </a:pPr>
            <a:r>
              <a:rPr lang="zh-CN" altLang="en-US" sz="2400" b="0" smtClean="0">
                <a:solidFill>
                  <a:schemeClr val="tx1"/>
                </a:solidFill>
                <a:effectLst/>
                <a:latin typeface="微软雅黑" pitchFamily="34" charset="-122"/>
                <a:ea typeface="微软雅黑" pitchFamily="34" charset="-122"/>
              </a:rPr>
              <a:t>依内容分：个性测试、能力测试、职业兴趣测试</a:t>
            </a:r>
          </a:p>
          <a:p>
            <a:pPr marL="0" indent="0" eaLnBrk="1" hangingPunct="1">
              <a:lnSpc>
                <a:spcPts val="3500"/>
              </a:lnSpc>
              <a:spcBef>
                <a:spcPct val="0"/>
              </a:spcBef>
              <a:buFont typeface="Wingdings" pitchFamily="2" charset="2"/>
              <a:buChar char="l"/>
            </a:pPr>
            <a:r>
              <a:rPr lang="zh-CN" altLang="en-US" sz="2400" b="0" smtClean="0">
                <a:solidFill>
                  <a:schemeClr val="tx1"/>
                </a:solidFill>
                <a:effectLst/>
                <a:latin typeface="微软雅黑" pitchFamily="34" charset="-122"/>
                <a:ea typeface="微软雅黑" pitchFamily="34" charset="-122"/>
              </a:rPr>
              <a:t>依形式分：纸笔测试、心理实验、投射测试、笔迹分析测试</a:t>
            </a:r>
          </a:p>
          <a:p>
            <a:pPr marL="0" indent="0" eaLnBrk="1" hangingPunct="1">
              <a:lnSpc>
                <a:spcPts val="3500"/>
              </a:lnSpc>
              <a:spcBef>
                <a:spcPct val="0"/>
              </a:spcBef>
              <a:buFont typeface="Wingdings" pitchFamily="2" charset="2"/>
              <a:buChar char="l"/>
            </a:pPr>
            <a:r>
              <a:rPr lang="zh-CN" altLang="en-US" sz="2400" b="0" smtClean="0">
                <a:solidFill>
                  <a:schemeClr val="tx1"/>
                </a:solidFill>
                <a:effectLst/>
                <a:latin typeface="微软雅黑" pitchFamily="34" charset="-122"/>
                <a:ea typeface="微软雅黑" pitchFamily="34" charset="-122"/>
              </a:rPr>
              <a:t>标准纸笔测试：客观计分系统、解释系统、良好的常模、较好的信度效度和项目分析数据；方便性、经济性和客观性</a:t>
            </a:r>
          </a:p>
        </p:txBody>
      </p:sp>
      <p:sp>
        <p:nvSpPr>
          <p:cNvPr id="2" name="标题 1"/>
          <p:cNvSpPr>
            <a:spLocks noGrp="1"/>
          </p:cNvSpPr>
          <p:nvPr>
            <p:ph type="title"/>
          </p:nvPr>
        </p:nvSpPr>
        <p:spPr>
          <a:xfrm>
            <a:off x="629841" y="404813"/>
            <a:ext cx="5067300" cy="881062"/>
          </a:xfrm>
        </p:spPr>
        <p:txBody>
          <a:bodyPr>
            <a:normAutofit fontScale="90000"/>
          </a:bodyPr>
          <a:lstStyle/>
          <a:p>
            <a:pPr algn="l">
              <a:defRPr/>
            </a:pPr>
            <a:r>
              <a:rPr lang="zh-CN" altLang="en-US" sz="4000" smtClean="0">
                <a:solidFill>
                  <a:srgbClr val="FF0000"/>
                </a:solidFill>
                <a:effectLst/>
                <a:latin typeface="微软雅黑" pitchFamily="34" charset="-122"/>
                <a:ea typeface="微软雅黑" pitchFamily="34" charset="-122"/>
              </a:rPr>
              <a:t>一、心理测试及其相关概念</a:t>
            </a:r>
            <a:endParaRPr lang="zh-CN" altLang="en-US" sz="4000" smtClean="0">
              <a:solidFill>
                <a:srgbClr val="FF0000"/>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46485" y="457201"/>
            <a:ext cx="5712619" cy="809625"/>
          </a:xfrm>
        </p:spPr>
        <p:txBody>
          <a:bodyPr/>
          <a:lstStyle/>
          <a:p>
            <a:pPr algn="l" eaLnBrk="1" hangingPunct="1">
              <a:lnSpc>
                <a:spcPct val="90000"/>
              </a:lnSpc>
            </a:pPr>
            <a:r>
              <a:rPr lang="zh-CN" altLang="en-US" sz="4000" smtClean="0">
                <a:solidFill>
                  <a:srgbClr val="FF0000"/>
                </a:solidFill>
                <a:effectLst/>
                <a:latin typeface="微软雅黑" pitchFamily="34" charset="-122"/>
                <a:ea typeface="微软雅黑" pitchFamily="34" charset="-122"/>
              </a:rPr>
              <a:t>三、工作岗位分析的概念和内容</a:t>
            </a:r>
          </a:p>
        </p:txBody>
      </p:sp>
      <p:sp>
        <p:nvSpPr>
          <p:cNvPr id="151555" name="Rectangle 3"/>
          <p:cNvSpPr>
            <a:spLocks noGrp="1" noChangeArrowheads="1"/>
          </p:cNvSpPr>
          <p:nvPr>
            <p:ph type="body" idx="1"/>
          </p:nvPr>
        </p:nvSpPr>
        <p:spPr>
          <a:xfrm>
            <a:off x="446485" y="1314450"/>
            <a:ext cx="6000750" cy="2471738"/>
          </a:xfrm>
        </p:spPr>
        <p:txBody>
          <a:bodyPr/>
          <a:lstStyle/>
          <a:p>
            <a:pPr marL="0" indent="0" eaLnBrk="1" hangingPunct="1">
              <a:lnSpc>
                <a:spcPct val="150000"/>
              </a:lnSpc>
              <a:spcBef>
                <a:spcPct val="0"/>
              </a:spcBef>
              <a:buFontTx/>
              <a:buNone/>
            </a:pPr>
            <a:r>
              <a:rPr lang="zh-CN" altLang="en-US" sz="2400" b="0" smtClean="0">
                <a:solidFill>
                  <a:schemeClr val="tx1"/>
                </a:solidFill>
                <a:effectLst/>
                <a:latin typeface="微软雅黑" pitchFamily="34" charset="-122"/>
                <a:ea typeface="微软雅黑" pitchFamily="34" charset="-122"/>
              </a:rPr>
              <a:t>工作岗位分析简称工作分析或岗位分析，它是对各类工作岗位的性质任务、职责权限、岗位关系、劳动条件和环境，以及员工承担本岗位任务应具有的资格条件所进行的系统研究，并制定出工作说明书等岗位人事规范的过程。</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916" y="474663"/>
            <a:ext cx="5711428" cy="811212"/>
          </a:xfrm>
        </p:spPr>
        <p:txBody>
          <a:bodyPr/>
          <a:lstStyle/>
          <a:p>
            <a:pPr algn="l">
              <a:defRPr/>
            </a:pPr>
            <a:r>
              <a:rPr lang="zh-CN" altLang="en-US" sz="4000" smtClean="0">
                <a:solidFill>
                  <a:srgbClr val="FF0000"/>
                </a:solidFill>
                <a:effectLst/>
                <a:latin typeface="微软雅黑" pitchFamily="34" charset="-122"/>
                <a:ea typeface="微软雅黑" pitchFamily="34" charset="-122"/>
              </a:rPr>
              <a:t>三、工作岗位分析的概念和内容</a:t>
            </a:r>
            <a:endParaRPr lang="zh-CN" altLang="en-US" sz="4000" smtClean="0">
              <a:effectLst>
                <a:outerShdw blurRad="38100" dist="38100" dir="2700000" algn="tl">
                  <a:srgbClr val="C0C0C0"/>
                </a:outerShdw>
              </a:effectLst>
            </a:endParaRPr>
          </a:p>
        </p:txBody>
      </p:sp>
      <p:sp>
        <p:nvSpPr>
          <p:cNvPr id="3" name="内容占位符 2"/>
          <p:cNvSpPr>
            <a:spLocks noGrp="1"/>
          </p:cNvSpPr>
          <p:nvPr>
            <p:ph idx="1"/>
          </p:nvPr>
        </p:nvSpPr>
        <p:spPr>
          <a:xfrm>
            <a:off x="500062" y="1343026"/>
            <a:ext cx="7158038" cy="3514725"/>
          </a:xfrm>
        </p:spPr>
        <p:txBody>
          <a:bodyPr/>
          <a:lstStyle/>
          <a:p>
            <a:pPr marL="0" indent="0" eaLnBrk="1" hangingPunct="1">
              <a:lnSpc>
                <a:spcPct val="150000"/>
              </a:lnSpc>
              <a:spcBef>
                <a:spcPct val="0"/>
              </a:spcBef>
              <a:buFontTx/>
              <a:buNone/>
              <a:defRPr/>
            </a:pPr>
            <a:r>
              <a:rPr lang="zh-CN" altLang="en-US" sz="2400" b="0" smtClean="0">
                <a:solidFill>
                  <a:schemeClr val="tx1"/>
                </a:solidFill>
                <a:effectLst/>
                <a:latin typeface="微软雅黑" pitchFamily="34" charset="-122"/>
                <a:ea typeface="微软雅黑" pitchFamily="34" charset="-122"/>
              </a:rPr>
              <a:t>具体包括以下内容：</a:t>
            </a:r>
          </a:p>
          <a:p>
            <a:pPr marL="0" indent="0" eaLnBrk="1" hangingPunct="1">
              <a:lnSpc>
                <a:spcPct val="150000"/>
              </a:lnSpc>
              <a:spcBef>
                <a:spcPct val="0"/>
              </a:spcBef>
              <a:buFontTx/>
              <a:buNone/>
              <a:defRPr/>
            </a:pPr>
            <a:r>
              <a:rPr lang="en-US" altLang="zh-CN" sz="2400" b="0" smtClean="0">
                <a:solidFill>
                  <a:schemeClr val="tx1"/>
                </a:solidFill>
                <a:effectLst/>
                <a:latin typeface="微软雅黑" pitchFamily="34" charset="-122"/>
                <a:ea typeface="微软雅黑" pitchFamily="34" charset="-122"/>
              </a:rPr>
              <a:t>1</a:t>
            </a:r>
            <a:r>
              <a:rPr lang="zh-CN" altLang="en-US" sz="2400" b="0" smtClean="0">
                <a:solidFill>
                  <a:schemeClr val="tx1"/>
                </a:solidFill>
                <a:effectLst/>
                <a:latin typeface="微软雅黑" pitchFamily="34" charset="-122"/>
                <a:ea typeface="微软雅黑" pitchFamily="34" charset="-122"/>
              </a:rPr>
              <a:t>、首先对岗位时间、空间、范围等进行分析，然后再进行名称、性质、任务、程序、权责等系统的分析；</a:t>
            </a:r>
          </a:p>
          <a:p>
            <a:pPr marL="0" indent="0" eaLnBrk="1" hangingPunct="1">
              <a:lnSpc>
                <a:spcPct val="150000"/>
              </a:lnSpc>
              <a:spcBef>
                <a:spcPct val="0"/>
              </a:spcBef>
              <a:buFontTx/>
              <a:buNone/>
              <a:defRPr/>
            </a:pPr>
            <a:r>
              <a:rPr lang="en-US" altLang="zh-CN" sz="2400" b="0" smtClean="0">
                <a:solidFill>
                  <a:schemeClr val="tx1"/>
                </a:solidFill>
                <a:effectLst/>
                <a:latin typeface="微软雅黑" pitchFamily="34" charset="-122"/>
                <a:ea typeface="微软雅黑" pitchFamily="34" charset="-122"/>
              </a:rPr>
              <a:t>2</a:t>
            </a:r>
            <a:r>
              <a:rPr lang="zh-CN" altLang="en-US" sz="2400" b="0" smtClean="0">
                <a:solidFill>
                  <a:schemeClr val="tx1"/>
                </a:solidFill>
                <a:effectLst/>
                <a:latin typeface="微软雅黑" pitchFamily="34" charset="-122"/>
                <a:ea typeface="微软雅黑" pitchFamily="34" charset="-122"/>
              </a:rPr>
              <a:t>、在界定岗位的工作范围和内容以后，提出岗位应具有的资格和条件；</a:t>
            </a:r>
          </a:p>
          <a:p>
            <a:pPr marL="0" indent="0" eaLnBrk="1" hangingPunct="1">
              <a:lnSpc>
                <a:spcPct val="150000"/>
              </a:lnSpc>
              <a:spcBef>
                <a:spcPct val="0"/>
              </a:spcBef>
              <a:buFontTx/>
              <a:buNone/>
              <a:defRPr/>
            </a:pPr>
            <a:r>
              <a:rPr lang="en-US" altLang="zh-CN" sz="2400" b="0" smtClean="0">
                <a:solidFill>
                  <a:schemeClr val="tx1"/>
                </a:solidFill>
                <a:effectLst/>
                <a:latin typeface="微软雅黑" pitchFamily="34" charset="-122"/>
                <a:ea typeface="微软雅黑" pitchFamily="34" charset="-122"/>
              </a:rPr>
              <a:t>3</a:t>
            </a:r>
            <a:r>
              <a:rPr lang="zh-CN" altLang="en-US" sz="2400" b="0" smtClean="0">
                <a:solidFill>
                  <a:schemeClr val="tx1"/>
                </a:solidFill>
                <a:effectLst/>
                <a:latin typeface="微软雅黑" pitchFamily="34" charset="-122"/>
                <a:ea typeface="微软雅黑" pitchFamily="34" charset="-122"/>
              </a:rPr>
              <a:t>、将上述研究成果，以文字和图表的形式加以表述，最终表现为岗位说明书、岗位人事规范等文件。</a:t>
            </a:r>
          </a:p>
          <a:p>
            <a:pPr marL="0" indent="0">
              <a:defRPr/>
            </a:pPr>
            <a:endParaRPr lang="zh-CN" altLang="en-US" smtClean="0">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304800" y="571501"/>
            <a:ext cx="6678216" cy="714375"/>
          </a:xfrm>
        </p:spPr>
        <p:txBody>
          <a:bodyPr/>
          <a:lstStyle/>
          <a:p>
            <a:pPr algn="l" eaLnBrk="1" hangingPunct="1">
              <a:lnSpc>
                <a:spcPct val="80000"/>
              </a:lnSpc>
              <a:defRPr/>
            </a:pPr>
            <a:r>
              <a:rPr lang="en-US" altLang="zh-CN" sz="4000" smtClean="0">
                <a:solidFill>
                  <a:srgbClr val="FF0000"/>
                </a:solidFill>
                <a:effectLst/>
                <a:latin typeface="微软雅黑" pitchFamily="34" charset="-122"/>
                <a:ea typeface="微软雅黑" pitchFamily="34" charset="-122"/>
              </a:rPr>
              <a:t>【</a:t>
            </a:r>
            <a:r>
              <a:rPr lang="zh-CN" altLang="en-US" sz="4000" smtClean="0">
                <a:solidFill>
                  <a:srgbClr val="FF0000"/>
                </a:solidFill>
                <a:effectLst/>
                <a:latin typeface="微软雅黑" pitchFamily="34" charset="-122"/>
                <a:ea typeface="微软雅黑" pitchFamily="34" charset="-122"/>
              </a:rPr>
              <a:t>能力要求</a:t>
            </a:r>
            <a:r>
              <a:rPr lang="en-US" altLang="zh-CN" sz="4000" smtClean="0">
                <a:solidFill>
                  <a:srgbClr val="FF0000"/>
                </a:solidFill>
                <a:effectLst/>
                <a:latin typeface="微软雅黑" pitchFamily="34" charset="-122"/>
                <a:ea typeface="微软雅黑" pitchFamily="34" charset="-122"/>
              </a:rPr>
              <a:t>】</a:t>
            </a:r>
            <a:r>
              <a:rPr lang="zh-CN" altLang="en-US" sz="4000" smtClean="0">
                <a:solidFill>
                  <a:srgbClr val="FF0000"/>
                </a:solidFill>
                <a:effectLst/>
                <a:latin typeface="微软雅黑" pitchFamily="34" charset="-122"/>
                <a:ea typeface="微软雅黑" pitchFamily="34" charset="-122"/>
              </a:rPr>
              <a:t>一、人才招募流程的设计</a:t>
            </a:r>
            <a:endParaRPr lang="zh-CN" altLang="en-US" sz="4000" b="0" smtClean="0">
              <a:solidFill>
                <a:srgbClr val="FF0000"/>
              </a:solidFill>
              <a:effectLst>
                <a:outerShdw blurRad="38100" dist="38100" dir="2700000" algn="tl">
                  <a:srgbClr val="C0C0C0"/>
                </a:outerShdw>
              </a:effectLst>
              <a:latin typeface="微软雅黑" pitchFamily="34" charset="-122"/>
              <a:ea typeface="微软雅黑" pitchFamily="34" charset="-122"/>
            </a:endParaRPr>
          </a:p>
        </p:txBody>
      </p:sp>
      <p:sp>
        <p:nvSpPr>
          <p:cNvPr id="229379" name="Rectangle 3"/>
          <p:cNvSpPr>
            <a:spLocks noGrp="1" noChangeArrowheads="1"/>
          </p:cNvSpPr>
          <p:nvPr>
            <p:ph type="body" idx="1"/>
          </p:nvPr>
        </p:nvSpPr>
        <p:spPr>
          <a:xfrm>
            <a:off x="500063" y="1339851"/>
            <a:ext cx="6836569" cy="3446463"/>
          </a:xfrm>
        </p:spPr>
        <p:txBody>
          <a:bodyPr/>
          <a:lstStyle/>
          <a:p>
            <a:pPr marL="0" indent="0" eaLnBrk="1" hangingPunct="1">
              <a:lnSpc>
                <a:spcPts val="3500"/>
              </a:lnSpc>
              <a:spcBef>
                <a:spcPct val="0"/>
              </a:spcBef>
              <a:buFontTx/>
              <a:buNone/>
              <a:defRPr/>
            </a:pPr>
            <a:r>
              <a:rPr lang="zh-CN" altLang="en-US" sz="2400" b="0" smtClean="0">
                <a:solidFill>
                  <a:schemeClr val="tx1"/>
                </a:solidFill>
                <a:effectLst/>
                <a:latin typeface="微软雅黑" pitchFamily="34" charset="-122"/>
                <a:ea typeface="微软雅黑" pitchFamily="34" charset="-122"/>
              </a:rPr>
              <a:t>（一）人才招募流程设计的重点：招募的数量；应聘者质量。</a:t>
            </a:r>
          </a:p>
          <a:p>
            <a:pPr marL="0" indent="0" eaLnBrk="1" hangingPunct="1">
              <a:lnSpc>
                <a:spcPts val="3500"/>
              </a:lnSpc>
              <a:spcBef>
                <a:spcPct val="0"/>
              </a:spcBef>
              <a:buFontTx/>
              <a:buNone/>
              <a:defRPr/>
            </a:pPr>
            <a:r>
              <a:rPr lang="zh-CN" altLang="en-US" sz="2400" b="0" smtClean="0">
                <a:solidFill>
                  <a:schemeClr val="tx1"/>
                </a:solidFill>
                <a:effectLst/>
                <a:latin typeface="微软雅黑" pitchFamily="34" charset="-122"/>
                <a:ea typeface="微软雅黑" pitchFamily="34" charset="-122"/>
              </a:rPr>
              <a:t>（二）人才招募流程的基本环节</a:t>
            </a:r>
          </a:p>
          <a:p>
            <a:pPr marL="0" indent="0" eaLnBrk="1" hangingPunct="1">
              <a:lnSpc>
                <a:spcPts val="3500"/>
              </a:lnSpc>
              <a:spcBef>
                <a:spcPct val="0"/>
              </a:spcBef>
              <a:buFontTx/>
              <a:buNone/>
              <a:defRPr/>
            </a:pPr>
            <a:r>
              <a:rPr lang="en-US" altLang="zh-CN" sz="2400" b="0" smtClean="0">
                <a:solidFill>
                  <a:schemeClr val="tx1"/>
                </a:solidFill>
                <a:effectLst/>
                <a:latin typeface="微软雅黑" pitchFamily="34" charset="-122"/>
                <a:ea typeface="微软雅黑" pitchFamily="34" charset="-122"/>
              </a:rPr>
              <a:t>1</a:t>
            </a:r>
            <a:r>
              <a:rPr lang="zh-CN" altLang="en-US" sz="2400" b="0" smtClean="0">
                <a:solidFill>
                  <a:schemeClr val="tx1"/>
                </a:solidFill>
                <a:effectLst/>
                <a:latin typeface="微软雅黑" pitchFamily="34" charset="-122"/>
                <a:ea typeface="微软雅黑" pitchFamily="34" charset="-122"/>
              </a:rPr>
              <a:t>、进行全面深入的综合分析，审核并确定人才空缺岗位；</a:t>
            </a:r>
          </a:p>
          <a:p>
            <a:pPr marL="0" indent="0" eaLnBrk="1" hangingPunct="1">
              <a:lnSpc>
                <a:spcPts val="3500"/>
              </a:lnSpc>
              <a:spcBef>
                <a:spcPct val="0"/>
              </a:spcBef>
              <a:buFontTx/>
              <a:buNone/>
              <a:defRPr/>
            </a:pPr>
            <a:r>
              <a:rPr lang="en-US" altLang="zh-CN" sz="2400" b="0" smtClean="0">
                <a:solidFill>
                  <a:schemeClr val="tx1"/>
                </a:solidFill>
                <a:effectLst/>
                <a:latin typeface="微软雅黑" pitchFamily="34" charset="-122"/>
                <a:ea typeface="微软雅黑" pitchFamily="34" charset="-122"/>
              </a:rPr>
              <a:t>2</a:t>
            </a:r>
            <a:r>
              <a:rPr lang="zh-CN" altLang="en-US" sz="2400" b="0" smtClean="0">
                <a:solidFill>
                  <a:schemeClr val="tx1"/>
                </a:solidFill>
                <a:effectLst/>
                <a:latin typeface="微软雅黑" pitchFamily="34" charset="-122"/>
                <a:ea typeface="微软雅黑" pitchFamily="34" charset="-122"/>
              </a:rPr>
              <a:t>、审查并更新人才空缺岗位工作说明书（本环节起着基础性作用）；</a:t>
            </a:r>
          </a:p>
          <a:p>
            <a:pPr marL="0" indent="0" eaLnBrk="1" hangingPunct="1">
              <a:lnSpc>
                <a:spcPts val="3500"/>
              </a:lnSpc>
              <a:spcBef>
                <a:spcPct val="0"/>
              </a:spcBef>
              <a:buFontTx/>
              <a:buNone/>
              <a:defRPr/>
            </a:pPr>
            <a:r>
              <a:rPr lang="en-US" altLang="zh-CN" sz="2400" b="0" smtClean="0">
                <a:solidFill>
                  <a:schemeClr val="tx1"/>
                </a:solidFill>
                <a:effectLst/>
                <a:latin typeface="微软雅黑" pitchFamily="34" charset="-122"/>
                <a:ea typeface="微软雅黑" pitchFamily="34" charset="-122"/>
              </a:rPr>
              <a:t>3</a:t>
            </a:r>
            <a:r>
              <a:rPr lang="zh-CN" altLang="en-US" sz="2400" b="0" smtClean="0">
                <a:solidFill>
                  <a:schemeClr val="tx1"/>
                </a:solidFill>
                <a:effectLst/>
                <a:latin typeface="微软雅黑" pitchFamily="34" charset="-122"/>
                <a:ea typeface="微软雅黑" pitchFamily="34" charset="-122"/>
              </a:rPr>
              <a:t>、确定合格候选人的各种可能来源（企业内部和企业外部）；</a:t>
            </a:r>
          </a:p>
          <a:p>
            <a:pPr marL="0" indent="0" eaLnBrk="1" hangingPunct="1">
              <a:lnSpc>
                <a:spcPts val="3500"/>
              </a:lnSpc>
              <a:spcBef>
                <a:spcPct val="0"/>
              </a:spcBef>
              <a:buFontTx/>
              <a:buNone/>
              <a:defRPr/>
            </a:pPr>
            <a:r>
              <a:rPr lang="en-US" altLang="zh-CN" sz="2400" b="0" smtClean="0">
                <a:solidFill>
                  <a:schemeClr val="tx1"/>
                </a:solidFill>
                <a:effectLst/>
                <a:latin typeface="微软雅黑" pitchFamily="34" charset="-122"/>
                <a:ea typeface="微软雅黑" pitchFamily="34" charset="-122"/>
              </a:rPr>
              <a:t>4</a:t>
            </a:r>
            <a:r>
              <a:rPr lang="zh-CN" altLang="en-US" sz="2400" b="0" smtClean="0">
                <a:solidFill>
                  <a:schemeClr val="tx1"/>
                </a:solidFill>
                <a:effectLst/>
                <a:latin typeface="微软雅黑" pitchFamily="34" charset="-122"/>
                <a:ea typeface="微软雅黑" pitchFamily="34" charset="-122"/>
              </a:rPr>
              <a:t>、选择最有效的方式吸引候选人来应聘</a:t>
            </a:r>
          </a:p>
          <a:p>
            <a:pPr marL="0" indent="0" eaLnBrk="1" hangingPunct="1">
              <a:lnSpc>
                <a:spcPct val="80000"/>
              </a:lnSpc>
              <a:buFontTx/>
              <a:buNone/>
              <a:defRPr/>
            </a:pPr>
            <a:endParaRPr lang="en-US" altLang="zh-CN" sz="2800" b="0" smtClean="0">
              <a:solidFill>
                <a:schemeClr val="tx1"/>
              </a:solidFill>
              <a:effectLst>
                <a:outerShdw blurRad="38100" dist="38100" dir="2700000" algn="tl">
                  <a:srgbClr val="C0C0C0"/>
                </a:outerShdw>
              </a:effectLst>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500063" y="500063"/>
            <a:ext cx="4479131" cy="857250"/>
          </a:xfrm>
        </p:spPr>
        <p:txBody>
          <a:bodyPr/>
          <a:lstStyle/>
          <a:p>
            <a:pPr algn="l" eaLnBrk="1" hangingPunct="1">
              <a:lnSpc>
                <a:spcPct val="150000"/>
              </a:lnSpc>
            </a:pPr>
            <a:r>
              <a:rPr lang="zh-CN" altLang="en-US" sz="4000" smtClean="0">
                <a:solidFill>
                  <a:srgbClr val="FF0000"/>
                </a:solidFill>
                <a:effectLst/>
                <a:latin typeface="微软雅黑" pitchFamily="34" charset="-122"/>
                <a:ea typeface="微软雅黑" pitchFamily="34" charset="-122"/>
              </a:rPr>
              <a:t>二、人才甄选流程的设计</a:t>
            </a:r>
          </a:p>
        </p:txBody>
      </p:sp>
      <p:sp>
        <p:nvSpPr>
          <p:cNvPr id="227331" name="Rectangle 3"/>
          <p:cNvSpPr>
            <a:spLocks noGrp="1" noChangeArrowheads="1"/>
          </p:cNvSpPr>
          <p:nvPr>
            <p:ph type="body" idx="1"/>
          </p:nvPr>
        </p:nvSpPr>
        <p:spPr>
          <a:xfrm>
            <a:off x="520304" y="1414463"/>
            <a:ext cx="5123259" cy="2514600"/>
          </a:xfrm>
        </p:spPr>
        <p:txBody>
          <a:bodyPr/>
          <a:lstStyle/>
          <a:p>
            <a:pPr marL="0" indent="0" eaLnBrk="1" hangingPunct="1">
              <a:lnSpc>
                <a:spcPct val="150000"/>
              </a:lnSpc>
              <a:spcBef>
                <a:spcPct val="0"/>
              </a:spcBef>
              <a:buFontTx/>
              <a:buNone/>
              <a:defRPr/>
            </a:pPr>
            <a:r>
              <a:rPr lang="en-US" altLang="zh-CN" sz="2400" b="0" smtClean="0">
                <a:solidFill>
                  <a:schemeClr val="tx1"/>
                </a:solidFill>
                <a:effectLst/>
                <a:latin typeface="微软雅黑" pitchFamily="34" charset="-122"/>
                <a:ea typeface="微软雅黑" pitchFamily="34" charset="-122"/>
              </a:rPr>
              <a:t>1</a:t>
            </a:r>
            <a:r>
              <a:rPr lang="zh-CN" altLang="en-US" sz="2400" b="0" smtClean="0">
                <a:solidFill>
                  <a:schemeClr val="tx1"/>
                </a:solidFill>
                <a:effectLst/>
                <a:latin typeface="微软雅黑" pitchFamily="34" charset="-122"/>
                <a:ea typeface="微软雅黑" pitchFamily="34" charset="-122"/>
              </a:rPr>
              <a:t>、确定甄选流程中的甄选程序与方法。本环节中，首要的问题就是确定甄选的程序和标准。</a:t>
            </a:r>
          </a:p>
          <a:p>
            <a:pPr marL="0" indent="0" eaLnBrk="1" hangingPunct="1">
              <a:lnSpc>
                <a:spcPct val="150000"/>
              </a:lnSpc>
              <a:spcBef>
                <a:spcPct val="0"/>
              </a:spcBef>
              <a:buFontTx/>
              <a:buNone/>
              <a:defRPr/>
            </a:pPr>
            <a:r>
              <a:rPr lang="en-US" altLang="zh-CN" sz="2400" b="0" smtClean="0">
                <a:solidFill>
                  <a:schemeClr val="tx1"/>
                </a:solidFill>
                <a:effectLst/>
                <a:latin typeface="微软雅黑" pitchFamily="34" charset="-122"/>
                <a:ea typeface="微软雅黑" pitchFamily="34" charset="-122"/>
              </a:rPr>
              <a:t>2</a:t>
            </a:r>
            <a:r>
              <a:rPr lang="zh-CN" altLang="en-US" sz="2400" b="0" smtClean="0">
                <a:solidFill>
                  <a:schemeClr val="tx1"/>
                </a:solidFill>
                <a:effectLst/>
                <a:latin typeface="微软雅黑" pitchFamily="34" charset="-122"/>
                <a:ea typeface="微软雅黑" pitchFamily="34" charset="-122"/>
              </a:rPr>
              <a:t>、根据人才甄选标准对应聘者进行筛选。</a:t>
            </a:r>
          </a:p>
          <a:p>
            <a:pPr marL="0" indent="0" eaLnBrk="1" hangingPunct="1">
              <a:lnSpc>
                <a:spcPct val="150000"/>
              </a:lnSpc>
              <a:spcBef>
                <a:spcPct val="0"/>
              </a:spcBef>
              <a:buFontTx/>
              <a:buNone/>
              <a:defRPr/>
            </a:pPr>
            <a:r>
              <a:rPr lang="en-US" altLang="zh-CN" sz="2400" b="0" smtClean="0">
                <a:solidFill>
                  <a:schemeClr val="tx1"/>
                </a:solidFill>
                <a:effectLst/>
                <a:latin typeface="微软雅黑" pitchFamily="34" charset="-122"/>
                <a:ea typeface="微软雅黑" pitchFamily="34" charset="-122"/>
              </a:rPr>
              <a:t>3</a:t>
            </a:r>
            <a:r>
              <a:rPr lang="zh-CN" altLang="en-US" sz="2400" b="0" smtClean="0">
                <a:solidFill>
                  <a:schemeClr val="tx1"/>
                </a:solidFill>
                <a:effectLst/>
                <a:latin typeface="微软雅黑" pitchFamily="34" charset="-122"/>
                <a:ea typeface="微软雅黑" pitchFamily="34" charset="-122"/>
              </a:rPr>
              <a:t>、进行详细的综合评价以确定最佳人选。</a:t>
            </a:r>
          </a:p>
          <a:p>
            <a:pPr marL="0" indent="0" eaLnBrk="1" hangingPunct="1">
              <a:lnSpc>
                <a:spcPct val="150000"/>
              </a:lnSpc>
              <a:buFontTx/>
              <a:buNone/>
              <a:defRPr/>
            </a:pPr>
            <a:endParaRPr lang="en-US" altLang="zh-CN" b="0" smtClean="0">
              <a:solidFill>
                <a:schemeClr val="tx1"/>
              </a:solidFill>
              <a:effectLst>
                <a:outerShdw blurRad="38100" dist="38100" dir="2700000" algn="tl">
                  <a:srgbClr val="C0C0C0"/>
                </a:outerShdw>
              </a:effectLst>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304800" y="571501"/>
            <a:ext cx="2606279" cy="714375"/>
          </a:xfrm>
        </p:spPr>
        <p:txBody>
          <a:bodyPr/>
          <a:lstStyle/>
          <a:p>
            <a:pPr algn="l" eaLnBrk="1" hangingPunct="1">
              <a:lnSpc>
                <a:spcPts val="3500"/>
              </a:lnSpc>
            </a:pPr>
            <a:r>
              <a:rPr lang="en-US" altLang="zh-CN" sz="4000" smtClean="0">
                <a:solidFill>
                  <a:srgbClr val="FF0000"/>
                </a:solidFill>
                <a:effectLst/>
                <a:latin typeface="微软雅黑" pitchFamily="34" charset="-122"/>
                <a:ea typeface="微软雅黑" pitchFamily="34" charset="-122"/>
              </a:rPr>
              <a:t>【</a:t>
            </a:r>
            <a:r>
              <a:rPr lang="zh-CN" altLang="en-US" sz="4000" smtClean="0">
                <a:solidFill>
                  <a:srgbClr val="FF0000"/>
                </a:solidFill>
                <a:effectLst/>
                <a:latin typeface="微软雅黑" pitchFamily="34" charset="-122"/>
                <a:ea typeface="微软雅黑" pitchFamily="34" charset="-122"/>
              </a:rPr>
              <a:t>注意事项</a:t>
            </a:r>
            <a:r>
              <a:rPr lang="en-US" altLang="zh-CN" sz="4000" smtClean="0">
                <a:solidFill>
                  <a:srgbClr val="FF0000"/>
                </a:solidFill>
                <a:effectLst/>
                <a:latin typeface="微软雅黑" pitchFamily="34" charset="-122"/>
                <a:ea typeface="微软雅黑" pitchFamily="34" charset="-122"/>
              </a:rPr>
              <a:t>】</a:t>
            </a:r>
          </a:p>
        </p:txBody>
      </p:sp>
      <p:sp>
        <p:nvSpPr>
          <p:cNvPr id="155651" name="Rectangle 3"/>
          <p:cNvSpPr>
            <a:spLocks noGrp="1" noChangeArrowheads="1"/>
          </p:cNvSpPr>
          <p:nvPr>
            <p:ph type="body" idx="1"/>
          </p:nvPr>
        </p:nvSpPr>
        <p:spPr>
          <a:xfrm>
            <a:off x="478631" y="1411288"/>
            <a:ext cx="6611541" cy="4303712"/>
          </a:xfrm>
        </p:spPr>
        <p:txBody>
          <a:bodyPr/>
          <a:lstStyle/>
          <a:p>
            <a:pPr marL="0" indent="0" eaLnBrk="1" hangingPunct="1">
              <a:lnSpc>
                <a:spcPts val="3500"/>
              </a:lnSpc>
              <a:spcBef>
                <a:spcPct val="0"/>
              </a:spcBef>
              <a:buFontTx/>
              <a:buNone/>
            </a:pPr>
            <a:r>
              <a:rPr lang="zh-CN" altLang="en-US" sz="2400" b="0" smtClean="0">
                <a:solidFill>
                  <a:schemeClr val="tx1"/>
                </a:solidFill>
                <a:effectLst/>
                <a:latin typeface="微软雅黑" pitchFamily="34" charset="-122"/>
                <a:ea typeface="微软雅黑" pitchFamily="34" charset="-122"/>
              </a:rPr>
              <a:t>基于工作岗位分析的招募和甄选流程在实施中还应克服以下</a:t>
            </a:r>
            <a:r>
              <a:rPr lang="en-US" altLang="zh-CN" sz="2400" b="0" smtClean="0">
                <a:solidFill>
                  <a:schemeClr val="tx1"/>
                </a:solidFill>
                <a:effectLst/>
                <a:latin typeface="微软雅黑" pitchFamily="34" charset="-122"/>
                <a:ea typeface="微软雅黑" pitchFamily="34" charset="-122"/>
              </a:rPr>
              <a:t>6</a:t>
            </a:r>
            <a:r>
              <a:rPr lang="zh-CN" altLang="en-US" sz="2400" b="0" smtClean="0">
                <a:solidFill>
                  <a:schemeClr val="tx1"/>
                </a:solidFill>
                <a:effectLst/>
                <a:latin typeface="微软雅黑" pitchFamily="34" charset="-122"/>
                <a:ea typeface="微软雅黑" pitchFamily="34" charset="-122"/>
              </a:rPr>
              <a:t>个方面的问题：</a:t>
            </a:r>
          </a:p>
          <a:p>
            <a:pPr marL="0" indent="0" eaLnBrk="1" hangingPunct="1">
              <a:lnSpc>
                <a:spcPts val="3500"/>
              </a:lnSpc>
              <a:spcBef>
                <a:spcPct val="0"/>
              </a:spcBef>
              <a:buFontTx/>
              <a:buNone/>
            </a:pPr>
            <a:r>
              <a:rPr lang="en-US" altLang="zh-CN" sz="2400" b="0" smtClean="0">
                <a:solidFill>
                  <a:schemeClr val="tx1"/>
                </a:solidFill>
                <a:effectLst/>
                <a:latin typeface="微软雅黑" pitchFamily="34" charset="-122"/>
                <a:ea typeface="微软雅黑" pitchFamily="34" charset="-122"/>
              </a:rPr>
              <a:t>1</a:t>
            </a:r>
            <a:r>
              <a:rPr lang="zh-CN" altLang="en-US" sz="2400" b="0" smtClean="0">
                <a:solidFill>
                  <a:schemeClr val="tx1"/>
                </a:solidFill>
                <a:effectLst/>
                <a:latin typeface="微软雅黑" pitchFamily="34" charset="-122"/>
                <a:ea typeface="微软雅黑" pitchFamily="34" charset="-122"/>
              </a:rPr>
              <a:t>、招聘人员对人才空缺岗位缺乏深入全面的了解和分析。</a:t>
            </a:r>
          </a:p>
          <a:p>
            <a:pPr marL="0" indent="0" eaLnBrk="1" hangingPunct="1">
              <a:lnSpc>
                <a:spcPts val="3500"/>
              </a:lnSpc>
              <a:spcBef>
                <a:spcPct val="0"/>
              </a:spcBef>
              <a:buFontTx/>
              <a:buNone/>
            </a:pPr>
            <a:r>
              <a:rPr lang="en-US" altLang="zh-CN" sz="2400" b="0" smtClean="0">
                <a:solidFill>
                  <a:schemeClr val="tx1"/>
                </a:solidFill>
                <a:effectLst/>
                <a:latin typeface="微软雅黑" pitchFamily="34" charset="-122"/>
                <a:ea typeface="微软雅黑" pitchFamily="34" charset="-122"/>
              </a:rPr>
              <a:t>2</a:t>
            </a:r>
            <a:r>
              <a:rPr lang="zh-CN" altLang="en-US" sz="2400" b="0" smtClean="0">
                <a:solidFill>
                  <a:schemeClr val="tx1"/>
                </a:solidFill>
                <a:effectLst/>
                <a:latin typeface="微软雅黑" pitchFamily="34" charset="-122"/>
                <a:ea typeface="微软雅黑" pitchFamily="34" charset="-122"/>
              </a:rPr>
              <a:t>、无法将必要的技能水平和经验与最恰当的技能水平和经验要求区别开来。</a:t>
            </a:r>
          </a:p>
          <a:p>
            <a:pPr marL="0" indent="0" eaLnBrk="1" hangingPunct="1">
              <a:lnSpc>
                <a:spcPts val="3500"/>
              </a:lnSpc>
              <a:spcBef>
                <a:spcPct val="0"/>
              </a:spcBef>
              <a:buFontTx/>
              <a:buNone/>
            </a:pPr>
            <a:r>
              <a:rPr lang="en-US" altLang="zh-CN" sz="2400" b="0" smtClean="0">
                <a:solidFill>
                  <a:schemeClr val="tx1"/>
                </a:solidFill>
                <a:effectLst/>
                <a:latin typeface="微软雅黑" pitchFamily="34" charset="-122"/>
                <a:ea typeface="微软雅黑" pitchFamily="34" charset="-122"/>
              </a:rPr>
              <a:t>3</a:t>
            </a:r>
            <a:r>
              <a:rPr lang="zh-CN" altLang="en-US" sz="2400" b="0" smtClean="0">
                <a:solidFill>
                  <a:schemeClr val="tx1"/>
                </a:solidFill>
                <a:effectLst/>
                <a:latin typeface="微软雅黑" pitchFamily="34" charset="-122"/>
                <a:ea typeface="微软雅黑" pitchFamily="34" charset="-122"/>
              </a:rPr>
              <a:t>、未能对面试小组进行正确的培训。</a:t>
            </a:r>
          </a:p>
          <a:p>
            <a:pPr marL="0" indent="0" eaLnBrk="1" hangingPunct="1">
              <a:lnSpc>
                <a:spcPts val="3500"/>
              </a:lnSpc>
              <a:spcBef>
                <a:spcPct val="0"/>
              </a:spcBef>
              <a:buFontTx/>
              <a:buNone/>
            </a:pPr>
            <a:r>
              <a:rPr lang="en-US" altLang="zh-CN" sz="2400" b="0" smtClean="0">
                <a:solidFill>
                  <a:schemeClr val="tx1"/>
                </a:solidFill>
                <a:effectLst/>
                <a:latin typeface="微软雅黑" pitchFamily="34" charset="-122"/>
                <a:ea typeface="微软雅黑" pitchFamily="34" charset="-122"/>
              </a:rPr>
              <a:t>4</a:t>
            </a:r>
            <a:r>
              <a:rPr lang="zh-CN" altLang="en-US" sz="2400" b="0" smtClean="0">
                <a:solidFill>
                  <a:schemeClr val="tx1"/>
                </a:solidFill>
                <a:effectLst/>
                <a:latin typeface="微软雅黑" pitchFamily="34" charset="-122"/>
                <a:ea typeface="微软雅黑" pitchFamily="34" charset="-122"/>
              </a:rPr>
              <a:t>、未能对面试小组进行协调和整合。</a:t>
            </a:r>
          </a:p>
          <a:p>
            <a:pPr marL="0" indent="0" eaLnBrk="1" hangingPunct="1">
              <a:lnSpc>
                <a:spcPts val="3500"/>
              </a:lnSpc>
              <a:spcBef>
                <a:spcPct val="0"/>
              </a:spcBef>
              <a:buFontTx/>
              <a:buNone/>
            </a:pPr>
            <a:r>
              <a:rPr lang="en-US" altLang="zh-CN" sz="2400" b="0" smtClean="0">
                <a:solidFill>
                  <a:schemeClr val="tx1"/>
                </a:solidFill>
                <a:effectLst/>
                <a:latin typeface="微软雅黑" pitchFamily="34" charset="-122"/>
                <a:ea typeface="微软雅黑" pitchFamily="34" charset="-122"/>
              </a:rPr>
              <a:t>5</a:t>
            </a:r>
            <a:r>
              <a:rPr lang="zh-CN" altLang="en-US" sz="2400" b="0" smtClean="0">
                <a:solidFill>
                  <a:schemeClr val="tx1"/>
                </a:solidFill>
                <a:effectLst/>
                <a:latin typeface="微软雅黑" pitchFamily="34" charset="-122"/>
                <a:ea typeface="微软雅黑" pitchFamily="34" charset="-122"/>
              </a:rPr>
              <a:t>、未能有效地进行背景审查或利用背景审查的结果。</a:t>
            </a:r>
          </a:p>
          <a:p>
            <a:pPr marL="0" indent="0" eaLnBrk="1" hangingPunct="1">
              <a:lnSpc>
                <a:spcPts val="3500"/>
              </a:lnSpc>
              <a:spcBef>
                <a:spcPct val="0"/>
              </a:spcBef>
              <a:buFontTx/>
              <a:buNone/>
            </a:pPr>
            <a:r>
              <a:rPr lang="en-US" altLang="zh-CN" sz="2400" b="0" smtClean="0">
                <a:solidFill>
                  <a:schemeClr val="tx1"/>
                </a:solidFill>
                <a:effectLst/>
                <a:latin typeface="微软雅黑" pitchFamily="34" charset="-122"/>
                <a:ea typeface="微软雅黑" pitchFamily="34" charset="-122"/>
              </a:rPr>
              <a:t>6</a:t>
            </a:r>
            <a:r>
              <a:rPr lang="zh-CN" altLang="en-US" sz="2400" b="0" smtClean="0">
                <a:solidFill>
                  <a:schemeClr val="tx1"/>
                </a:solidFill>
                <a:effectLst/>
                <a:latin typeface="微软雅黑" pitchFamily="34" charset="-122"/>
                <a:ea typeface="微软雅黑" pitchFamily="34" charset="-122"/>
              </a:rPr>
              <a:t>、在甄选过程中受非理性情感因素的影响。</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3407" y="1052513"/>
            <a:ext cx="7379494" cy="1143000"/>
          </a:xfrm>
        </p:spPr>
        <p:txBody>
          <a:bodyPr/>
          <a:lstStyle/>
          <a:p>
            <a:pPr algn="l">
              <a:defRPr/>
            </a:pPr>
            <a:r>
              <a:rPr lang="zh-CN" altLang="zh-CN" dirty="0">
                <a:solidFill>
                  <a:srgbClr val="FF0000"/>
                </a:solidFill>
                <a:effectLst/>
                <a:ea typeface="微软雅黑"/>
              </a:rPr>
              <a:t>招聘与配置</a:t>
            </a:r>
            <a:r>
              <a:rPr lang="en-US" altLang="zh-CN" sz="2800" dirty="0">
                <a:solidFill>
                  <a:srgbClr val="FF0000"/>
                </a:solidFill>
                <a:effectLst/>
                <a:latin typeface="微软雅黑"/>
              </a:rPr>
              <a:t/>
            </a:r>
            <a:br>
              <a:rPr lang="en-US" altLang="zh-CN" sz="2800" dirty="0">
                <a:solidFill>
                  <a:srgbClr val="FF0000"/>
                </a:solidFill>
                <a:effectLst/>
                <a:latin typeface="微软雅黑"/>
              </a:rPr>
            </a:br>
            <a:endParaRPr lang="zh-CN" altLang="en-US" dirty="0"/>
          </a:p>
        </p:txBody>
      </p:sp>
      <p:sp>
        <p:nvSpPr>
          <p:cNvPr id="3" name="内容占位符 2"/>
          <p:cNvSpPr>
            <a:spLocks noGrp="1"/>
          </p:cNvSpPr>
          <p:nvPr>
            <p:ph idx="1"/>
          </p:nvPr>
        </p:nvSpPr>
        <p:spPr>
          <a:xfrm>
            <a:off x="557212" y="2205038"/>
            <a:ext cx="7958138" cy="792162"/>
          </a:xfrm>
        </p:spPr>
        <p:txBody>
          <a:bodyPr/>
          <a:lstStyle/>
          <a:p>
            <a:pPr marL="0" indent="0">
              <a:buFontTx/>
              <a:buNone/>
              <a:defRPr/>
            </a:pPr>
            <a:r>
              <a:rPr lang="zh-CN" altLang="zh-CN" sz="4000" smtClean="0">
                <a:solidFill>
                  <a:srgbClr val="000000"/>
                </a:solidFill>
                <a:effectLst/>
                <a:latin typeface="微软雅黑" pitchFamily="34" charset="-122"/>
                <a:ea typeface="微软雅黑" pitchFamily="34" charset="-122"/>
              </a:rPr>
              <a:t>第三节</a:t>
            </a:r>
            <a:r>
              <a:rPr lang="en-US" altLang="zh-CN" sz="4000" smtClean="0">
                <a:solidFill>
                  <a:srgbClr val="000000"/>
                </a:solidFill>
                <a:effectLst/>
                <a:latin typeface="微软雅黑" pitchFamily="34" charset="-122"/>
                <a:ea typeface="微软雅黑" pitchFamily="34" charset="-122"/>
              </a:rPr>
              <a:t>  </a:t>
            </a:r>
            <a:r>
              <a:rPr lang="zh-CN" altLang="zh-CN" sz="4000" smtClean="0">
                <a:solidFill>
                  <a:srgbClr val="000000"/>
                </a:solidFill>
                <a:effectLst/>
                <a:latin typeface="微软雅黑" pitchFamily="34" charset="-122"/>
                <a:ea typeface="微软雅黑" pitchFamily="34" charset="-122"/>
              </a:rPr>
              <a:t>企业人才招聘与甄选</a:t>
            </a:r>
            <a:endParaRPr lang="zh-CN" altLang="zh-CN" sz="4000" smtClean="0">
              <a:effectLst/>
              <a:latin typeface="微软雅黑" pitchFamily="34" charset="-122"/>
              <a:ea typeface="微软雅黑" pitchFamily="34" charset="-122"/>
              <a:cs typeface="Times New Roman" pitchFamily="18" charset="0"/>
            </a:endParaRPr>
          </a:p>
          <a:p>
            <a:pPr marL="0" indent="0">
              <a:buFontTx/>
              <a:buNone/>
              <a:defRPr/>
            </a:pPr>
            <a:endParaRPr lang="zh-CN" altLang="en-US" smtClean="0">
              <a:effectLst>
                <a:outerShdw blurRad="38100" dist="38100" dir="2700000" algn="tl">
                  <a:srgbClr val="C0C0C0"/>
                </a:outerShdw>
              </a:effectLst>
            </a:endParaRPr>
          </a:p>
        </p:txBody>
      </p:sp>
      <p:sp>
        <p:nvSpPr>
          <p:cNvPr id="156676" name="TextBox 3"/>
          <p:cNvSpPr txBox="1">
            <a:spLocks noChangeArrowheads="1"/>
          </p:cNvSpPr>
          <p:nvPr/>
        </p:nvSpPr>
        <p:spPr bwMode="auto">
          <a:xfrm>
            <a:off x="557213" y="3571876"/>
            <a:ext cx="7344966" cy="1600438"/>
          </a:xfrm>
          <a:prstGeom prst="rect">
            <a:avLst/>
          </a:prstGeom>
          <a:noFill/>
          <a:ln w="9525">
            <a:noFill/>
            <a:miter lim="800000"/>
            <a:headEnd/>
            <a:tailEnd/>
          </a:ln>
        </p:spPr>
        <p:txBody>
          <a:bodyPr>
            <a:spAutoFit/>
          </a:bodyPr>
          <a:lstStyle/>
          <a:p>
            <a:r>
              <a:rPr lang="zh-CN" altLang="zh-CN" sz="4000">
                <a:solidFill>
                  <a:srgbClr val="FF0000"/>
                </a:solidFill>
                <a:latin typeface="微软雅黑" pitchFamily="34" charset="-122"/>
                <a:ea typeface="微软雅黑" pitchFamily="34" charset="-122"/>
              </a:rPr>
              <a:t>第二单元</a:t>
            </a:r>
            <a:r>
              <a:rPr lang="en-US" altLang="zh-CN" sz="4000">
                <a:solidFill>
                  <a:srgbClr val="FF0000"/>
                </a:solidFill>
                <a:latin typeface="微软雅黑" pitchFamily="34" charset="-122"/>
                <a:ea typeface="微软雅黑" pitchFamily="34" charset="-122"/>
              </a:rPr>
              <a:t>  </a:t>
            </a:r>
            <a:r>
              <a:rPr lang="zh-CN" altLang="zh-CN" sz="4000">
                <a:solidFill>
                  <a:srgbClr val="FF0000"/>
                </a:solidFill>
                <a:latin typeface="微软雅黑" pitchFamily="34" charset="-122"/>
                <a:ea typeface="微软雅黑" pitchFamily="34" charset="-122"/>
              </a:rPr>
              <a:t>基于胜任特征的人才招募与甄选</a:t>
            </a:r>
            <a:endParaRPr lang="zh-CN" altLang="zh-CN" sz="4000">
              <a:solidFill>
                <a:srgbClr val="FF0000"/>
              </a:solidFill>
              <a:latin typeface="微软雅黑" pitchFamily="34" charset="-122"/>
              <a:ea typeface="微软雅黑" pitchFamily="34" charset="-122"/>
              <a:cs typeface="Times New Roman" pitchFamily="18" charset="0"/>
            </a:endParaRPr>
          </a:p>
          <a:p>
            <a:endParaRPr lang="zh-CN" alt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446485" y="546101"/>
            <a:ext cx="6161484" cy="739775"/>
          </a:xfrm>
        </p:spPr>
        <p:txBody>
          <a:bodyPr/>
          <a:lstStyle/>
          <a:p>
            <a:pPr algn="l" eaLnBrk="1" hangingPunct="1">
              <a:lnSpc>
                <a:spcPct val="80000"/>
              </a:lnSpc>
            </a:pPr>
            <a:r>
              <a:rPr lang="zh-CN" altLang="en-US" sz="3600" smtClean="0">
                <a:solidFill>
                  <a:srgbClr val="FF0000"/>
                </a:solidFill>
                <a:effectLst/>
                <a:latin typeface="微软雅黑" pitchFamily="34" charset="-122"/>
                <a:ea typeface="微软雅黑" pitchFamily="34" charset="-122"/>
              </a:rPr>
              <a:t>一、基于胜任特征人才招募甄选的特点</a:t>
            </a:r>
          </a:p>
        </p:txBody>
      </p:sp>
      <p:sp>
        <p:nvSpPr>
          <p:cNvPr id="157699" name="Rectangle 3"/>
          <p:cNvSpPr>
            <a:spLocks noGrp="1" noChangeArrowheads="1"/>
          </p:cNvSpPr>
          <p:nvPr>
            <p:ph type="body" idx="1"/>
          </p:nvPr>
        </p:nvSpPr>
        <p:spPr>
          <a:xfrm>
            <a:off x="500063" y="1285876"/>
            <a:ext cx="6750844" cy="4518025"/>
          </a:xfrm>
        </p:spPr>
        <p:txBody>
          <a:bodyPr/>
          <a:lstStyle/>
          <a:p>
            <a:pPr marL="0" indent="0" eaLnBrk="1" hangingPunct="1">
              <a:lnSpc>
                <a:spcPts val="3300"/>
              </a:lnSpc>
              <a:spcBef>
                <a:spcPct val="0"/>
              </a:spcBef>
              <a:buFontTx/>
              <a:buNone/>
            </a:pPr>
            <a:r>
              <a:rPr lang="en-US" altLang="zh-CN" sz="2400" b="0" smtClean="0">
                <a:solidFill>
                  <a:schemeClr val="tx1"/>
                </a:solidFill>
                <a:effectLst/>
                <a:latin typeface="微软雅黑" pitchFamily="34" charset="-122"/>
                <a:ea typeface="微软雅黑" pitchFamily="34" charset="-122"/>
              </a:rPr>
              <a:t>1</a:t>
            </a:r>
            <a:r>
              <a:rPr lang="zh-CN" altLang="en-US" sz="2400" b="0" smtClean="0">
                <a:solidFill>
                  <a:schemeClr val="tx1"/>
                </a:solidFill>
                <a:effectLst/>
                <a:latin typeface="微软雅黑" pitchFamily="34" charset="-122"/>
                <a:ea typeface="微软雅黑" pitchFamily="34" charset="-122"/>
              </a:rPr>
              <a:t>、有利于将目光聚集在那些优秀的绩效表现者所带来的工作成果或绩效产出上；</a:t>
            </a:r>
          </a:p>
          <a:p>
            <a:pPr marL="0" indent="0" eaLnBrk="1" hangingPunct="1">
              <a:lnSpc>
                <a:spcPts val="3300"/>
              </a:lnSpc>
              <a:spcBef>
                <a:spcPct val="0"/>
              </a:spcBef>
              <a:buFontTx/>
              <a:buNone/>
            </a:pPr>
            <a:r>
              <a:rPr lang="en-US" altLang="zh-CN" sz="2400" b="0" smtClean="0">
                <a:solidFill>
                  <a:schemeClr val="tx1"/>
                </a:solidFill>
                <a:effectLst/>
                <a:latin typeface="微软雅黑" pitchFamily="34" charset="-122"/>
                <a:ea typeface="微软雅黑" pitchFamily="34" charset="-122"/>
              </a:rPr>
              <a:t>2</a:t>
            </a:r>
            <a:r>
              <a:rPr lang="zh-CN" altLang="en-US" sz="2400" b="0" smtClean="0">
                <a:solidFill>
                  <a:schemeClr val="tx1"/>
                </a:solidFill>
                <a:effectLst/>
                <a:latin typeface="微软雅黑" pitchFamily="34" charset="-122"/>
                <a:ea typeface="微软雅黑" pitchFamily="34" charset="-122"/>
              </a:rPr>
              <a:t>、能吸引那些无法通过培训与开发获取的个体特征的应聘者；</a:t>
            </a:r>
          </a:p>
          <a:p>
            <a:pPr marL="0" indent="0" eaLnBrk="1" hangingPunct="1">
              <a:lnSpc>
                <a:spcPts val="3300"/>
              </a:lnSpc>
              <a:spcBef>
                <a:spcPct val="0"/>
              </a:spcBef>
              <a:buFontTx/>
              <a:buNone/>
            </a:pPr>
            <a:r>
              <a:rPr lang="en-US" altLang="zh-CN" sz="2400" b="0" smtClean="0">
                <a:solidFill>
                  <a:schemeClr val="tx1"/>
                </a:solidFill>
                <a:effectLst/>
                <a:latin typeface="微软雅黑" pitchFamily="34" charset="-122"/>
                <a:ea typeface="微软雅黑" pitchFamily="34" charset="-122"/>
              </a:rPr>
              <a:t>3</a:t>
            </a:r>
            <a:r>
              <a:rPr lang="zh-CN" altLang="en-US" sz="2400" b="0" smtClean="0">
                <a:solidFill>
                  <a:schemeClr val="tx1"/>
                </a:solidFill>
                <a:effectLst/>
                <a:latin typeface="微软雅黑" pitchFamily="34" charset="-122"/>
                <a:ea typeface="微软雅黑" pitchFamily="34" charset="-122"/>
              </a:rPr>
              <a:t>、为应聘者提供了一个运用胜任特征语言来描述、展示自身资质的机会；</a:t>
            </a:r>
          </a:p>
          <a:p>
            <a:pPr marL="0" indent="0" eaLnBrk="1" hangingPunct="1">
              <a:lnSpc>
                <a:spcPts val="3300"/>
              </a:lnSpc>
              <a:spcBef>
                <a:spcPct val="0"/>
              </a:spcBef>
              <a:buFontTx/>
              <a:buNone/>
            </a:pPr>
            <a:r>
              <a:rPr lang="en-US" altLang="zh-CN" sz="2400" b="0" smtClean="0">
                <a:solidFill>
                  <a:schemeClr val="tx1"/>
                </a:solidFill>
                <a:effectLst/>
                <a:latin typeface="微软雅黑" pitchFamily="34" charset="-122"/>
                <a:ea typeface="微软雅黑" pitchFamily="34" charset="-122"/>
              </a:rPr>
              <a:t>4</a:t>
            </a:r>
            <a:r>
              <a:rPr lang="zh-CN" altLang="en-US" sz="2400" b="0" smtClean="0">
                <a:solidFill>
                  <a:schemeClr val="tx1"/>
                </a:solidFill>
                <a:effectLst/>
                <a:latin typeface="微软雅黑" pitchFamily="34" charset="-122"/>
                <a:ea typeface="微软雅黑" pitchFamily="34" charset="-122"/>
              </a:rPr>
              <a:t>、能够有效地帮助组织在快速变化的环境中成功运转；</a:t>
            </a:r>
          </a:p>
          <a:p>
            <a:pPr marL="0" indent="0" eaLnBrk="1" hangingPunct="1">
              <a:lnSpc>
                <a:spcPts val="3300"/>
              </a:lnSpc>
              <a:spcBef>
                <a:spcPct val="0"/>
              </a:spcBef>
              <a:buFontTx/>
              <a:buNone/>
            </a:pPr>
            <a:r>
              <a:rPr lang="en-US" altLang="zh-CN" sz="2400" b="0" smtClean="0">
                <a:solidFill>
                  <a:schemeClr val="tx1"/>
                </a:solidFill>
                <a:effectLst/>
                <a:latin typeface="微软雅黑" pitchFamily="34" charset="-122"/>
                <a:ea typeface="微软雅黑" pitchFamily="34" charset="-122"/>
              </a:rPr>
              <a:t>5</a:t>
            </a:r>
            <a:r>
              <a:rPr lang="zh-CN" altLang="en-US" sz="2400" b="0" smtClean="0">
                <a:solidFill>
                  <a:schemeClr val="tx1"/>
                </a:solidFill>
                <a:effectLst/>
                <a:latin typeface="微软雅黑" pitchFamily="34" charset="-122"/>
                <a:ea typeface="微软雅黑" pitchFamily="34" charset="-122"/>
              </a:rPr>
              <a:t>、有助于制定胜任特征开发和提升方案；</a:t>
            </a:r>
          </a:p>
          <a:p>
            <a:pPr marL="0" indent="0" eaLnBrk="1" hangingPunct="1">
              <a:lnSpc>
                <a:spcPts val="3300"/>
              </a:lnSpc>
              <a:spcBef>
                <a:spcPct val="0"/>
              </a:spcBef>
              <a:buFontTx/>
              <a:buNone/>
            </a:pPr>
            <a:r>
              <a:rPr lang="en-US" altLang="zh-CN" sz="2400" b="0" smtClean="0">
                <a:solidFill>
                  <a:schemeClr val="tx1"/>
                </a:solidFill>
                <a:effectLst/>
                <a:latin typeface="微软雅黑" pitchFamily="34" charset="-122"/>
                <a:ea typeface="微软雅黑" pitchFamily="34" charset="-122"/>
              </a:rPr>
              <a:t>6</a:t>
            </a:r>
            <a:r>
              <a:rPr lang="zh-CN" altLang="en-US" sz="2400" b="0" smtClean="0">
                <a:solidFill>
                  <a:schemeClr val="tx1"/>
                </a:solidFill>
                <a:effectLst/>
                <a:latin typeface="微软雅黑" pitchFamily="34" charset="-122"/>
                <a:ea typeface="微软雅黑" pitchFamily="34" charset="-122"/>
              </a:rPr>
              <a:t>、没有歧视性，只看中能够带来预期工作成果或绩效产出的因素；</a:t>
            </a:r>
          </a:p>
          <a:p>
            <a:pPr marL="0" indent="0" eaLnBrk="1" hangingPunct="1">
              <a:lnSpc>
                <a:spcPts val="3300"/>
              </a:lnSpc>
              <a:spcBef>
                <a:spcPct val="0"/>
              </a:spcBef>
              <a:buFontTx/>
              <a:buNone/>
            </a:pPr>
            <a:r>
              <a:rPr lang="en-US" altLang="zh-CN" sz="2400" b="0" smtClean="0">
                <a:solidFill>
                  <a:schemeClr val="tx1"/>
                </a:solidFill>
                <a:effectLst/>
                <a:latin typeface="微软雅黑" pitchFamily="34" charset="-122"/>
                <a:ea typeface="微软雅黑" pitchFamily="34" charset="-122"/>
              </a:rPr>
              <a:t>7</a:t>
            </a:r>
            <a:r>
              <a:rPr lang="zh-CN" altLang="en-US" sz="2400" b="0" smtClean="0">
                <a:solidFill>
                  <a:schemeClr val="tx1"/>
                </a:solidFill>
                <a:effectLst/>
                <a:latin typeface="微软雅黑" pitchFamily="34" charset="-122"/>
                <a:ea typeface="微软雅黑" pitchFamily="34" charset="-122"/>
              </a:rPr>
              <a:t>、有利于为那些关键岗位确定继任者；</a:t>
            </a:r>
          </a:p>
          <a:p>
            <a:pPr marL="0" indent="0" eaLnBrk="1" hangingPunct="1">
              <a:lnSpc>
                <a:spcPts val="3300"/>
              </a:lnSpc>
              <a:spcBef>
                <a:spcPct val="0"/>
              </a:spcBef>
              <a:buFontTx/>
              <a:buNone/>
            </a:pPr>
            <a:r>
              <a:rPr lang="en-US" altLang="zh-CN" sz="2400" b="0" smtClean="0">
                <a:solidFill>
                  <a:schemeClr val="tx1"/>
                </a:solidFill>
                <a:effectLst/>
                <a:latin typeface="微软雅黑" pitchFamily="34" charset="-122"/>
                <a:ea typeface="微软雅黑" pitchFamily="34" charset="-122"/>
              </a:rPr>
              <a:t>8</a:t>
            </a:r>
            <a:r>
              <a:rPr lang="zh-CN" altLang="en-US" sz="2400" b="0" smtClean="0">
                <a:solidFill>
                  <a:schemeClr val="tx1"/>
                </a:solidFill>
                <a:effectLst/>
                <a:latin typeface="微软雅黑" pitchFamily="34" charset="-122"/>
                <a:ea typeface="微软雅黑" pitchFamily="34" charset="-122"/>
              </a:rPr>
              <a:t>、能够保证有较好的胜任素质的应聘者成为候选人。</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394097" y="571501"/>
            <a:ext cx="5999559" cy="714375"/>
          </a:xfrm>
        </p:spPr>
        <p:txBody>
          <a:bodyPr/>
          <a:lstStyle/>
          <a:p>
            <a:pPr algn="l" eaLnBrk="1" hangingPunct="1"/>
            <a:r>
              <a:rPr lang="zh-CN" altLang="en-US" sz="4000" smtClean="0">
                <a:solidFill>
                  <a:srgbClr val="FF0000"/>
                </a:solidFill>
                <a:effectLst/>
                <a:latin typeface="微软雅黑" pitchFamily="34" charset="-122"/>
                <a:ea typeface="微软雅黑" pitchFamily="34" charset="-122"/>
              </a:rPr>
              <a:t>二、不同人才招募甄选模式的比较</a:t>
            </a:r>
          </a:p>
        </p:txBody>
      </p:sp>
      <p:sp>
        <p:nvSpPr>
          <p:cNvPr id="158723" name="Rectangle 3"/>
          <p:cNvSpPr>
            <a:spLocks noGrp="1" noChangeArrowheads="1"/>
          </p:cNvSpPr>
          <p:nvPr>
            <p:ph type="body" idx="1"/>
          </p:nvPr>
        </p:nvSpPr>
        <p:spPr>
          <a:xfrm>
            <a:off x="463154" y="2420938"/>
            <a:ext cx="7323534" cy="1936750"/>
          </a:xfrm>
        </p:spPr>
        <p:txBody>
          <a:bodyPr/>
          <a:lstStyle/>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1</a:t>
            </a:r>
            <a:r>
              <a:rPr lang="zh-CN" altLang="en-US" sz="2400" b="0" smtClean="0">
                <a:solidFill>
                  <a:schemeClr val="tx1"/>
                </a:solidFill>
                <a:effectLst/>
                <a:latin typeface="微软雅黑" pitchFamily="34" charset="-122"/>
                <a:ea typeface="微软雅黑" pitchFamily="34" charset="-122"/>
              </a:rPr>
              <a:t>、组织专家根据企业核心人才发展规划，构建关键岗位胜任特征模型；</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2</a:t>
            </a:r>
            <a:r>
              <a:rPr lang="zh-CN" altLang="en-US" sz="2400" b="0" smtClean="0">
                <a:solidFill>
                  <a:schemeClr val="tx1"/>
                </a:solidFill>
                <a:effectLst/>
                <a:latin typeface="微软雅黑" pitchFamily="34" charset="-122"/>
                <a:ea typeface="微软雅黑" pitchFamily="34" charset="-122"/>
              </a:rPr>
              <a:t>、以岗位胜任特征模型为基础建立健全工作岗位说明书等人力资源管理基础文件。</a:t>
            </a:r>
          </a:p>
        </p:txBody>
      </p:sp>
      <p:sp>
        <p:nvSpPr>
          <p:cNvPr id="158724" name="TextBox 2"/>
          <p:cNvSpPr txBox="1">
            <a:spLocks noChangeArrowheads="1"/>
          </p:cNvSpPr>
          <p:nvPr/>
        </p:nvSpPr>
        <p:spPr bwMode="auto">
          <a:xfrm>
            <a:off x="413148" y="1571626"/>
            <a:ext cx="6730603" cy="1323439"/>
          </a:xfrm>
          <a:prstGeom prst="rect">
            <a:avLst/>
          </a:prstGeom>
          <a:noFill/>
          <a:ln w="9525">
            <a:noFill/>
            <a:miter lim="800000"/>
            <a:headEnd/>
            <a:tailEnd/>
          </a:ln>
        </p:spPr>
        <p:txBody>
          <a:bodyPr>
            <a:spAutoFit/>
          </a:bodyPr>
          <a:lstStyle/>
          <a:p>
            <a:pPr eaLnBrk="1" hangingPunct="1">
              <a:spcBef>
                <a:spcPct val="20000"/>
              </a:spcBef>
            </a:pPr>
            <a:r>
              <a:rPr lang="zh-CN" altLang="en-US" sz="4000">
                <a:solidFill>
                  <a:srgbClr val="FF0000"/>
                </a:solidFill>
                <a:latin typeface="微软雅黑" pitchFamily="34" charset="-122"/>
                <a:ea typeface="微软雅黑" pitchFamily="34" charset="-122"/>
              </a:rPr>
              <a:t>三、基于胜任特征人才招募甄选的前提</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340519" y="547689"/>
            <a:ext cx="6696075" cy="809625"/>
          </a:xfrm>
        </p:spPr>
        <p:txBody>
          <a:bodyPr/>
          <a:lstStyle/>
          <a:p>
            <a:pPr algn="l" eaLnBrk="1" hangingPunct="1">
              <a:lnSpc>
                <a:spcPct val="90000"/>
              </a:lnSpc>
            </a:pPr>
            <a:r>
              <a:rPr lang="zh-CN" altLang="en-US" sz="4000" smtClean="0">
                <a:solidFill>
                  <a:srgbClr val="FF0000"/>
                </a:solidFill>
                <a:effectLst/>
                <a:latin typeface="微软雅黑" pitchFamily="34" charset="-122"/>
                <a:ea typeface="微软雅黑" pitchFamily="34" charset="-122"/>
              </a:rPr>
              <a:t>四、基于胜任特征的应聘申请表的功能</a:t>
            </a:r>
          </a:p>
        </p:txBody>
      </p:sp>
      <p:sp>
        <p:nvSpPr>
          <p:cNvPr id="159747" name="Rectangle 3"/>
          <p:cNvSpPr>
            <a:spLocks noGrp="1" noChangeArrowheads="1"/>
          </p:cNvSpPr>
          <p:nvPr>
            <p:ph type="body" idx="1"/>
          </p:nvPr>
        </p:nvSpPr>
        <p:spPr>
          <a:xfrm>
            <a:off x="425054" y="1357314"/>
            <a:ext cx="6450806" cy="4110037"/>
          </a:xfrm>
        </p:spPr>
        <p:txBody>
          <a:bodyPr/>
          <a:lstStyle/>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1</a:t>
            </a:r>
            <a:r>
              <a:rPr lang="zh-CN" altLang="en-US" sz="2400" b="0" smtClean="0">
                <a:solidFill>
                  <a:schemeClr val="tx1"/>
                </a:solidFill>
                <a:effectLst/>
                <a:latin typeface="微软雅黑" pitchFamily="34" charset="-122"/>
                <a:ea typeface="微软雅黑" pitchFamily="34" charset="-122"/>
              </a:rPr>
              <a:t>、能够向应聘者传递出企业的价值观、远景、文化以及企业自身的基本状况；</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2</a:t>
            </a:r>
            <a:r>
              <a:rPr lang="zh-CN" altLang="en-US" sz="2400" b="0" smtClean="0">
                <a:solidFill>
                  <a:schemeClr val="tx1"/>
                </a:solidFill>
                <a:effectLst/>
                <a:latin typeface="微软雅黑" pitchFamily="34" charset="-122"/>
                <a:ea typeface="微软雅黑" pitchFamily="34" charset="-122"/>
              </a:rPr>
              <a:t>、能够鼓励那些优秀的应聘者期望加入到企业中来；</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3</a:t>
            </a:r>
            <a:r>
              <a:rPr lang="zh-CN" altLang="en-US" sz="2400" b="0" smtClean="0">
                <a:solidFill>
                  <a:schemeClr val="tx1"/>
                </a:solidFill>
                <a:effectLst/>
                <a:latin typeface="微软雅黑" pitchFamily="34" charset="-122"/>
                <a:ea typeface="微软雅黑" pitchFamily="34" charset="-122"/>
              </a:rPr>
              <a:t>、能够清楚地说明成功达成岗位绩效所应具备的岗位胜任特征模型及其素质要求。</a:t>
            </a:r>
          </a:p>
          <a:p>
            <a:pPr marL="0" indent="0" eaLnBrk="1" hangingPunct="1">
              <a:lnSpc>
                <a:spcPct val="150000"/>
              </a:lnSpc>
              <a:spcBef>
                <a:spcPct val="0"/>
              </a:spcBef>
              <a:buFontTx/>
              <a:buNone/>
            </a:pPr>
            <a:r>
              <a:rPr lang="zh-CN" altLang="en-US" sz="2400" b="0" smtClean="0">
                <a:solidFill>
                  <a:schemeClr val="tx1"/>
                </a:solidFill>
                <a:effectLst/>
                <a:latin typeface="微软雅黑" pitchFamily="34" charset="-122"/>
                <a:ea typeface="微软雅黑" pitchFamily="34" charset="-122"/>
              </a:rPr>
              <a:t>求职申请表最少可以了解到学历等个人信息、候选人的成长经历和过程、通过工作记录了解其工作稳定型和职业兴趣。</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392907" y="571501"/>
            <a:ext cx="6750844" cy="785813"/>
          </a:xfrm>
        </p:spPr>
        <p:txBody>
          <a:bodyPr/>
          <a:lstStyle/>
          <a:p>
            <a:pPr algn="l" eaLnBrk="1" hangingPunct="1">
              <a:lnSpc>
                <a:spcPct val="90000"/>
              </a:lnSpc>
            </a:pPr>
            <a:r>
              <a:rPr lang="zh-CN" altLang="en-US" sz="4000" smtClean="0">
                <a:solidFill>
                  <a:srgbClr val="FF0000"/>
                </a:solidFill>
                <a:effectLst/>
                <a:latin typeface="微软雅黑" pitchFamily="34" charset="-122"/>
                <a:ea typeface="微软雅黑" pitchFamily="34" charset="-122"/>
              </a:rPr>
              <a:t>五、基于胜任特征行为面试设计的原则</a:t>
            </a:r>
          </a:p>
        </p:txBody>
      </p:sp>
      <p:sp>
        <p:nvSpPr>
          <p:cNvPr id="160771" name="Rectangle 3"/>
          <p:cNvSpPr>
            <a:spLocks noGrp="1" noChangeArrowheads="1"/>
          </p:cNvSpPr>
          <p:nvPr>
            <p:ph type="body" idx="1"/>
          </p:nvPr>
        </p:nvSpPr>
        <p:spPr>
          <a:xfrm>
            <a:off x="467917" y="1412875"/>
            <a:ext cx="6622256" cy="4445000"/>
          </a:xfrm>
        </p:spPr>
        <p:txBody>
          <a:bodyPr/>
          <a:lstStyle/>
          <a:p>
            <a:pPr marL="0" indent="0" eaLnBrk="1" hangingPunct="1">
              <a:lnSpc>
                <a:spcPts val="4000"/>
              </a:lnSpc>
              <a:spcBef>
                <a:spcPct val="0"/>
              </a:spcBef>
              <a:buFontTx/>
              <a:buNone/>
            </a:pPr>
            <a:r>
              <a:rPr lang="en-US" altLang="zh-CN" sz="2400" b="0" smtClean="0">
                <a:solidFill>
                  <a:schemeClr val="tx1"/>
                </a:solidFill>
                <a:effectLst/>
                <a:latin typeface="微软雅黑" pitchFamily="34" charset="-122"/>
                <a:ea typeface="微软雅黑" pitchFamily="34" charset="-122"/>
              </a:rPr>
              <a:t>1</a:t>
            </a:r>
            <a:r>
              <a:rPr lang="zh-CN" altLang="en-US" sz="2400" b="0" smtClean="0">
                <a:solidFill>
                  <a:schemeClr val="tx1"/>
                </a:solidFill>
                <a:effectLst/>
                <a:latin typeface="微软雅黑" pitchFamily="34" charset="-122"/>
                <a:ea typeface="微软雅黑" pitchFamily="34" charset="-122"/>
              </a:rPr>
              <a:t>、必须以既定岗位的胜任特征模型为基础，充分利用胜任特征模型所提供的关键信息和要求；</a:t>
            </a:r>
          </a:p>
          <a:p>
            <a:pPr marL="0" indent="0" eaLnBrk="1" hangingPunct="1">
              <a:lnSpc>
                <a:spcPts val="4000"/>
              </a:lnSpc>
              <a:spcBef>
                <a:spcPct val="0"/>
              </a:spcBef>
              <a:buFontTx/>
              <a:buNone/>
            </a:pPr>
            <a:r>
              <a:rPr lang="en-US" altLang="zh-CN" sz="2400" b="0" smtClean="0">
                <a:solidFill>
                  <a:schemeClr val="tx1"/>
                </a:solidFill>
                <a:effectLst/>
                <a:latin typeface="微软雅黑" pitchFamily="34" charset="-122"/>
                <a:ea typeface="微软雅黑" pitchFamily="34" charset="-122"/>
              </a:rPr>
              <a:t>2</a:t>
            </a:r>
            <a:r>
              <a:rPr lang="zh-CN" altLang="en-US" sz="2400" b="0" smtClean="0">
                <a:solidFill>
                  <a:schemeClr val="tx1"/>
                </a:solidFill>
                <a:effectLst/>
                <a:latin typeface="微软雅黑" pitchFamily="34" charset="-122"/>
                <a:ea typeface="微软雅黑" pitchFamily="34" charset="-122"/>
              </a:rPr>
              <a:t>、并不是要对所有的胜任特征模型进行评估和测量；一般说来，在行为面试中所要考查的行为化胜任特征条目应在</a:t>
            </a:r>
            <a:r>
              <a:rPr lang="en-US" altLang="zh-CN" sz="2400" b="0" smtClean="0">
                <a:solidFill>
                  <a:schemeClr val="tx1"/>
                </a:solidFill>
                <a:effectLst/>
                <a:latin typeface="微软雅黑" pitchFamily="34" charset="-122"/>
                <a:ea typeface="微软雅黑" pitchFamily="34" charset="-122"/>
              </a:rPr>
              <a:t>10</a:t>
            </a:r>
            <a:r>
              <a:rPr lang="zh-CN" altLang="en-US" sz="2400" b="0" smtClean="0">
                <a:solidFill>
                  <a:schemeClr val="tx1"/>
                </a:solidFill>
                <a:effectLst/>
                <a:latin typeface="微软雅黑" pitchFamily="34" charset="-122"/>
                <a:ea typeface="微软雅黑" pitchFamily="34" charset="-122"/>
              </a:rPr>
              <a:t>项左右。</a:t>
            </a:r>
          </a:p>
          <a:p>
            <a:pPr marL="0" indent="0" eaLnBrk="1" hangingPunct="1">
              <a:lnSpc>
                <a:spcPts val="4000"/>
              </a:lnSpc>
              <a:spcBef>
                <a:spcPct val="0"/>
              </a:spcBef>
              <a:buFontTx/>
              <a:buNone/>
            </a:pPr>
            <a:r>
              <a:rPr lang="en-US" altLang="zh-CN" sz="2400" b="0" smtClean="0">
                <a:solidFill>
                  <a:schemeClr val="tx1"/>
                </a:solidFill>
                <a:effectLst/>
                <a:latin typeface="微软雅黑" pitchFamily="34" charset="-122"/>
                <a:ea typeface="微软雅黑" pitchFamily="34" charset="-122"/>
              </a:rPr>
              <a:t>3</a:t>
            </a:r>
            <a:r>
              <a:rPr lang="zh-CN" altLang="en-US" sz="2400" b="0" smtClean="0">
                <a:solidFill>
                  <a:schemeClr val="tx1"/>
                </a:solidFill>
                <a:effectLst/>
                <a:latin typeface="微软雅黑" pitchFamily="34" charset="-122"/>
                <a:ea typeface="微软雅黑" pitchFamily="34" charset="-122"/>
              </a:rPr>
              <a:t>、针对选定的胜任特征条目，进行行为面试试题设计时，必须对每一条胜任特征进行深入全面的分析。行为面试的核心特征就是根据行为化的指标来对候选人进行评估和测量。</a:t>
            </a:r>
          </a:p>
          <a:p>
            <a:pPr marL="0" indent="0" eaLnBrk="1" hangingPunct="1">
              <a:lnSpc>
                <a:spcPts val="4000"/>
              </a:lnSpc>
              <a:spcBef>
                <a:spcPct val="0"/>
              </a:spcBef>
              <a:buFontTx/>
              <a:buNone/>
            </a:pPr>
            <a:r>
              <a:rPr lang="en-US" altLang="zh-CN" sz="2400" b="0" smtClean="0">
                <a:solidFill>
                  <a:schemeClr val="tx1"/>
                </a:solidFill>
                <a:effectLst/>
                <a:latin typeface="微软雅黑" pitchFamily="34" charset="-122"/>
                <a:ea typeface="微软雅黑" pitchFamily="34" charset="-122"/>
              </a:rPr>
              <a:t>4</a:t>
            </a:r>
            <a:r>
              <a:rPr lang="zh-CN" altLang="en-US" sz="2400" b="0" smtClean="0">
                <a:solidFill>
                  <a:schemeClr val="tx1"/>
                </a:solidFill>
                <a:effectLst/>
                <a:latin typeface="微软雅黑" pitchFamily="34" charset="-122"/>
                <a:ea typeface="微软雅黑" pitchFamily="34" charset="-122"/>
              </a:rPr>
              <a:t>、行为面试的设计和开发必须与企业内在环境条件保持统一。</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500063" y="1181100"/>
            <a:ext cx="2971800" cy="533400"/>
          </a:xfrm>
        </p:spPr>
        <p:txBody>
          <a:bodyPr>
            <a:normAutofit fontScale="90000"/>
          </a:bodyPr>
          <a:lstStyle/>
          <a:p>
            <a:pPr algn="l" eaLnBrk="1" hangingPunct="1"/>
            <a:r>
              <a:rPr lang="zh-CN" altLang="en-US" sz="2400" smtClean="0">
                <a:solidFill>
                  <a:schemeClr val="tx1"/>
                </a:solidFill>
                <a:effectLst/>
                <a:latin typeface="微软雅黑" pitchFamily="34" charset="-122"/>
                <a:ea typeface="微软雅黑" pitchFamily="34" charset="-122"/>
              </a:rPr>
              <a:t>（二）人格特征与形成</a:t>
            </a:r>
          </a:p>
        </p:txBody>
      </p:sp>
      <p:sp>
        <p:nvSpPr>
          <p:cNvPr id="124931" name="Rectangle 3"/>
          <p:cNvSpPr>
            <a:spLocks noGrp="1" noChangeArrowheads="1"/>
          </p:cNvSpPr>
          <p:nvPr>
            <p:ph type="body" idx="1"/>
          </p:nvPr>
        </p:nvSpPr>
        <p:spPr>
          <a:xfrm>
            <a:off x="629842" y="1679575"/>
            <a:ext cx="6460331" cy="4392613"/>
          </a:xfrm>
        </p:spPr>
        <p:txBody>
          <a:bodyPr>
            <a:normAutofit fontScale="92500" lnSpcReduction="10000"/>
          </a:bodyPr>
          <a:lstStyle/>
          <a:p>
            <a:pPr marL="0" indent="0" eaLnBrk="1" hangingPunct="1">
              <a:lnSpc>
                <a:spcPct val="150000"/>
              </a:lnSpc>
              <a:spcBef>
                <a:spcPct val="0"/>
              </a:spcBef>
              <a:buFontTx/>
              <a:buNone/>
            </a:pPr>
            <a:r>
              <a:rPr lang="zh-CN" altLang="en-US" sz="2400" b="0" smtClean="0">
                <a:solidFill>
                  <a:schemeClr val="tx1"/>
                </a:solidFill>
                <a:effectLst/>
                <a:latin typeface="微软雅黑" pitchFamily="34" charset="-122"/>
                <a:ea typeface="微软雅黑" pitchFamily="34" charset="-122"/>
              </a:rPr>
              <a:t>与社会行为有关的心理特质的总和，也可以说是人的特性中除能力以外部分的总和，包括需要、动机、兴趣、气质等。取决于遗传因素、重大生活经历和环境因素</a:t>
            </a:r>
          </a:p>
          <a:p>
            <a:pPr marL="0" indent="0" eaLnBrk="1" hangingPunct="1">
              <a:lnSpc>
                <a:spcPct val="150000"/>
              </a:lnSpc>
              <a:spcBef>
                <a:spcPct val="0"/>
              </a:spcBef>
              <a:buFontTx/>
              <a:buNone/>
            </a:pPr>
            <a:r>
              <a:rPr lang="zh-CN" altLang="en-US" sz="2400" b="0" smtClean="0">
                <a:solidFill>
                  <a:schemeClr val="tx1"/>
                </a:solidFill>
                <a:effectLst/>
                <a:latin typeface="微软雅黑" pitchFamily="34" charset="-122"/>
                <a:ea typeface="微软雅黑" pitchFamily="34" charset="-122"/>
              </a:rPr>
              <a:t>个性具有以下四个基本特征：</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1</a:t>
            </a:r>
            <a:r>
              <a:rPr lang="zh-CN" altLang="en-US" sz="2400" b="0" smtClean="0">
                <a:solidFill>
                  <a:schemeClr val="tx1"/>
                </a:solidFill>
                <a:effectLst/>
                <a:latin typeface="微软雅黑" pitchFamily="34" charset="-122"/>
                <a:ea typeface="微软雅黑" pitchFamily="34" charset="-122"/>
              </a:rPr>
              <a:t>、独特性</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2</a:t>
            </a:r>
            <a:r>
              <a:rPr lang="zh-CN" altLang="en-US" sz="2400" b="0" smtClean="0">
                <a:solidFill>
                  <a:schemeClr val="tx1"/>
                </a:solidFill>
                <a:effectLst/>
                <a:latin typeface="微软雅黑" pitchFamily="34" charset="-122"/>
                <a:ea typeface="微软雅黑" pitchFamily="34" charset="-122"/>
              </a:rPr>
              <a:t>、一致性</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3</a:t>
            </a:r>
            <a:r>
              <a:rPr lang="zh-CN" altLang="en-US" sz="2400" b="0" smtClean="0">
                <a:solidFill>
                  <a:schemeClr val="tx1"/>
                </a:solidFill>
                <a:effectLst/>
                <a:latin typeface="微软雅黑" pitchFamily="34" charset="-122"/>
                <a:ea typeface="微软雅黑" pitchFamily="34" charset="-122"/>
              </a:rPr>
              <a:t>、稳定性（个性的稳定并不能否定个性的可变性）</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4</a:t>
            </a:r>
            <a:r>
              <a:rPr lang="zh-CN" altLang="en-US" sz="2400" b="0" smtClean="0">
                <a:solidFill>
                  <a:schemeClr val="tx1"/>
                </a:solidFill>
                <a:effectLst/>
                <a:latin typeface="微软雅黑" pitchFamily="34" charset="-122"/>
                <a:ea typeface="微软雅黑" pitchFamily="34" charset="-122"/>
              </a:rPr>
              <a:t>、特征性</a:t>
            </a:r>
          </a:p>
        </p:txBody>
      </p:sp>
      <p:sp>
        <p:nvSpPr>
          <p:cNvPr id="124932" name="TextBox 1"/>
          <p:cNvSpPr txBox="1">
            <a:spLocks noChangeArrowheads="1"/>
          </p:cNvSpPr>
          <p:nvPr/>
        </p:nvSpPr>
        <p:spPr bwMode="auto">
          <a:xfrm>
            <a:off x="553641" y="428626"/>
            <a:ext cx="5509022" cy="1323439"/>
          </a:xfrm>
          <a:prstGeom prst="rect">
            <a:avLst/>
          </a:prstGeom>
          <a:noFill/>
          <a:ln w="9525">
            <a:noFill/>
            <a:miter lim="800000"/>
            <a:headEnd/>
            <a:tailEnd/>
          </a:ln>
        </p:spPr>
        <p:txBody>
          <a:bodyPr>
            <a:spAutoFit/>
          </a:bodyPr>
          <a:lstStyle/>
          <a:p>
            <a:r>
              <a:rPr lang="zh-CN" altLang="en-US" sz="4000">
                <a:solidFill>
                  <a:srgbClr val="FF0000"/>
                </a:solidFill>
                <a:latin typeface="微软雅黑" pitchFamily="34" charset="-122"/>
                <a:ea typeface="微软雅黑" pitchFamily="34" charset="-122"/>
              </a:rPr>
              <a:t>一、心理测试及其相关概念</a:t>
            </a:r>
            <a:endParaRPr lang="zh-CN" alt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394097" y="474663"/>
            <a:ext cx="6481763" cy="811212"/>
          </a:xfrm>
        </p:spPr>
        <p:txBody>
          <a:bodyPr/>
          <a:lstStyle/>
          <a:p>
            <a:pPr algn="l" eaLnBrk="1" hangingPunct="1"/>
            <a:r>
              <a:rPr lang="zh-CN" altLang="en-US" sz="3600" smtClean="0">
                <a:solidFill>
                  <a:srgbClr val="FF0000"/>
                </a:solidFill>
                <a:effectLst/>
                <a:latin typeface="微软雅黑" pitchFamily="34" charset="-122"/>
                <a:ea typeface="微软雅黑" pitchFamily="34" charset="-122"/>
              </a:rPr>
              <a:t>六、基于胜任素质背景审查的目的和原则</a:t>
            </a:r>
          </a:p>
        </p:txBody>
      </p:sp>
      <p:sp>
        <p:nvSpPr>
          <p:cNvPr id="233475" name="Rectangle 3"/>
          <p:cNvSpPr>
            <a:spLocks noGrp="1" noChangeArrowheads="1"/>
          </p:cNvSpPr>
          <p:nvPr>
            <p:ph type="body" idx="1"/>
          </p:nvPr>
        </p:nvSpPr>
        <p:spPr>
          <a:xfrm>
            <a:off x="446485" y="1285875"/>
            <a:ext cx="6697265" cy="4572000"/>
          </a:xfrm>
          <a:ln>
            <a:miter lim="800000"/>
            <a:headEnd/>
            <a:tailEnd/>
          </a:ln>
        </p:spPr>
        <p:txBody>
          <a:bodyPr/>
          <a:lstStyle/>
          <a:p>
            <a:pPr eaLnBrk="1" hangingPunct="1">
              <a:lnSpc>
                <a:spcPct val="150000"/>
              </a:lnSpc>
              <a:spcBef>
                <a:spcPct val="0"/>
              </a:spcBef>
              <a:buFont typeface="Wingdings" pitchFamily="2" charset="2"/>
              <a:buChar char="l"/>
              <a:defRPr/>
            </a:pPr>
            <a:r>
              <a:rPr lang="zh-CN" altLang="en-US" sz="2400" b="0" smtClean="0">
                <a:solidFill>
                  <a:schemeClr val="tx1"/>
                </a:solidFill>
                <a:effectLst/>
                <a:latin typeface="微软雅黑" pitchFamily="34" charset="-122"/>
                <a:ea typeface="微软雅黑" pitchFamily="34" charset="-122"/>
              </a:rPr>
              <a:t>在基于胜任素质的招聘与甄选系统中，人才甄选流程主要是依靠基于胜任素质的申请表、行为面试和背景审查三种有效工具推动和完成的。</a:t>
            </a:r>
          </a:p>
          <a:p>
            <a:pPr eaLnBrk="1" hangingPunct="1">
              <a:lnSpc>
                <a:spcPct val="150000"/>
              </a:lnSpc>
              <a:spcBef>
                <a:spcPct val="0"/>
              </a:spcBef>
              <a:buFont typeface="Wingdings" pitchFamily="2" charset="2"/>
              <a:buChar char="l"/>
              <a:defRPr/>
            </a:pPr>
            <a:r>
              <a:rPr lang="zh-CN" altLang="en-US" sz="2400" b="0" smtClean="0">
                <a:solidFill>
                  <a:schemeClr val="tx1"/>
                </a:solidFill>
                <a:effectLst/>
                <a:latin typeface="微软雅黑" pitchFamily="34" charset="-122"/>
                <a:ea typeface="微软雅黑" pitchFamily="34" charset="-122"/>
              </a:rPr>
              <a:t>背景审查的目的：是通过审核和调查，以确定在行为面试等甄选过程中全面掌握有关候选人岗位胜任素质等核心信息的可信度和有效性。</a:t>
            </a:r>
          </a:p>
          <a:p>
            <a:pPr eaLnBrk="1" hangingPunct="1">
              <a:lnSpc>
                <a:spcPct val="150000"/>
              </a:lnSpc>
              <a:spcBef>
                <a:spcPct val="0"/>
              </a:spcBef>
              <a:buFont typeface="Wingdings" pitchFamily="2" charset="2"/>
              <a:buChar char="l"/>
              <a:defRPr/>
            </a:pPr>
            <a:r>
              <a:rPr lang="zh-CN" altLang="en-US" sz="2400" b="0" smtClean="0">
                <a:solidFill>
                  <a:schemeClr val="tx1"/>
                </a:solidFill>
                <a:effectLst/>
                <a:latin typeface="微软雅黑" pitchFamily="34" charset="-122"/>
                <a:ea typeface="微软雅黑" pitchFamily="34" charset="-122"/>
              </a:rPr>
              <a:t>要遵循的基本原则：尽可能多地收集与候选人相关的各种信息，以便为甄选决策提供依据。</a:t>
            </a:r>
          </a:p>
          <a:p>
            <a:pPr eaLnBrk="1" hangingPunct="1">
              <a:defRPr/>
            </a:pPr>
            <a:endParaRPr lang="zh-CN" altLang="en-US" sz="2800" b="0" smtClean="0">
              <a:solidFill>
                <a:schemeClr val="tx1"/>
              </a:solidFill>
              <a:effectLst>
                <a:outerShdw blurRad="38100" dist="38100" dir="2700000" algn="tl">
                  <a:srgbClr val="C0C0C0"/>
                </a:outerShdw>
              </a:effectLst>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446485" y="261939"/>
            <a:ext cx="7479506" cy="1095375"/>
          </a:xfrm>
        </p:spPr>
        <p:txBody>
          <a:bodyPr/>
          <a:lstStyle/>
          <a:p>
            <a:pPr algn="l" eaLnBrk="1" hangingPunct="1"/>
            <a:r>
              <a:rPr lang="zh-CN" altLang="en-US" sz="3200" smtClean="0">
                <a:solidFill>
                  <a:srgbClr val="FF0000"/>
                </a:solidFill>
                <a:effectLst/>
                <a:latin typeface="微软雅黑" pitchFamily="34" charset="-122"/>
                <a:ea typeface="微软雅黑" pitchFamily="34" charset="-122"/>
              </a:rPr>
              <a:t>能力要求</a:t>
            </a:r>
            <a:r>
              <a:rPr lang="en-US" altLang="zh-CN" sz="3200" smtClean="0">
                <a:solidFill>
                  <a:srgbClr val="FF0000"/>
                </a:solidFill>
                <a:effectLst/>
                <a:latin typeface="微软雅黑" pitchFamily="34" charset="-122"/>
                <a:ea typeface="微软雅黑" pitchFamily="34" charset="-122"/>
              </a:rPr>
              <a:t/>
            </a:r>
            <a:br>
              <a:rPr lang="en-US" altLang="zh-CN" sz="3200" smtClean="0">
                <a:solidFill>
                  <a:srgbClr val="FF0000"/>
                </a:solidFill>
                <a:effectLst/>
                <a:latin typeface="微软雅黑" pitchFamily="34" charset="-122"/>
                <a:ea typeface="微软雅黑" pitchFamily="34" charset="-122"/>
              </a:rPr>
            </a:br>
            <a:r>
              <a:rPr lang="zh-CN" altLang="en-US" sz="3200" smtClean="0">
                <a:solidFill>
                  <a:srgbClr val="FF0000"/>
                </a:solidFill>
                <a:effectLst/>
                <a:latin typeface="微软雅黑" pitchFamily="34" charset="-122"/>
                <a:ea typeface="微软雅黑" pitchFamily="34" charset="-122"/>
              </a:rPr>
              <a:t>一、基于胜任特征的人才招募甄选的基本步骤</a:t>
            </a:r>
            <a:r>
              <a:rPr lang="en-US" altLang="zh-CN" sz="3200" smtClean="0">
                <a:solidFill>
                  <a:srgbClr val="FF0000"/>
                </a:solidFill>
                <a:effectLst/>
                <a:latin typeface="微软雅黑" pitchFamily="34" charset="-122"/>
                <a:ea typeface="微软雅黑" pitchFamily="34" charset="-122"/>
                <a:sym typeface="Wingdings" pitchFamily="2" charset="2"/>
              </a:rPr>
              <a:t>(</a:t>
            </a:r>
            <a:r>
              <a:rPr lang="zh-CN" altLang="en-US" sz="3200" smtClean="0">
                <a:solidFill>
                  <a:srgbClr val="FF0000"/>
                </a:solidFill>
                <a:effectLst/>
                <a:latin typeface="微软雅黑" pitchFamily="34" charset="-122"/>
                <a:ea typeface="微软雅黑" pitchFamily="34" charset="-122"/>
                <a:sym typeface="Wingdings" pitchFamily="2" charset="2"/>
              </a:rPr>
              <a:t>十步</a:t>
            </a:r>
            <a:r>
              <a:rPr lang="en-US" altLang="zh-CN" sz="3200" smtClean="0">
                <a:solidFill>
                  <a:srgbClr val="FF0000"/>
                </a:solidFill>
                <a:effectLst/>
                <a:latin typeface="微软雅黑" pitchFamily="34" charset="-122"/>
                <a:ea typeface="微软雅黑" pitchFamily="34" charset="-122"/>
                <a:sym typeface="Wingdings" pitchFamily="2" charset="2"/>
              </a:rPr>
              <a:t>)</a:t>
            </a:r>
            <a:r>
              <a:rPr lang="zh-CN" altLang="en-US" sz="3200" smtClean="0">
                <a:solidFill>
                  <a:srgbClr val="FF0000"/>
                </a:solidFill>
                <a:effectLst/>
                <a:latin typeface="微软雅黑" pitchFamily="34" charset="-122"/>
                <a:ea typeface="微软雅黑" pitchFamily="34" charset="-122"/>
                <a:sym typeface="Wingdings" pitchFamily="2" charset="2"/>
              </a:rPr>
              <a:t>：</a:t>
            </a:r>
          </a:p>
        </p:txBody>
      </p:sp>
      <p:sp>
        <p:nvSpPr>
          <p:cNvPr id="104451" name="Rectangle 3"/>
          <p:cNvSpPr>
            <a:spLocks noGrp="1" noChangeArrowheads="1"/>
          </p:cNvSpPr>
          <p:nvPr>
            <p:ph type="body" idx="1"/>
          </p:nvPr>
        </p:nvSpPr>
        <p:spPr>
          <a:xfrm>
            <a:off x="500062" y="1339850"/>
            <a:ext cx="7586663" cy="5232400"/>
          </a:xfrm>
        </p:spPr>
        <p:txBody>
          <a:bodyPr/>
          <a:lstStyle/>
          <a:p>
            <a:pPr marL="0" indent="0" eaLnBrk="1" hangingPunct="1">
              <a:lnSpc>
                <a:spcPts val="3100"/>
              </a:lnSpc>
              <a:spcBef>
                <a:spcPct val="0"/>
              </a:spcBef>
              <a:buFontTx/>
              <a:buNone/>
              <a:defRPr/>
            </a:pPr>
            <a:r>
              <a:rPr lang="en-US" altLang="zh-CN" sz="2400" b="0" smtClean="0">
                <a:solidFill>
                  <a:schemeClr val="tx1"/>
                </a:solidFill>
                <a:effectLst/>
                <a:latin typeface="微软雅黑" pitchFamily="34" charset="-122"/>
                <a:ea typeface="微软雅黑" pitchFamily="34" charset="-122"/>
                <a:sym typeface="Wingdings" pitchFamily="2" charset="2"/>
              </a:rPr>
              <a:t>1</a:t>
            </a:r>
            <a:r>
              <a:rPr lang="zh-CN" altLang="en-US" sz="2400" b="0" smtClean="0">
                <a:solidFill>
                  <a:schemeClr val="tx1"/>
                </a:solidFill>
                <a:effectLst/>
                <a:latin typeface="微软雅黑" pitchFamily="34" charset="-122"/>
                <a:ea typeface="微软雅黑" pitchFamily="34" charset="-122"/>
                <a:sym typeface="Wingdings" pitchFamily="2" charset="2"/>
              </a:rPr>
              <a:t>、选拔具有招聘专员岗位胜任特征的人员组成人才招聘专门小组。</a:t>
            </a:r>
          </a:p>
          <a:p>
            <a:pPr marL="0" indent="0" eaLnBrk="1" hangingPunct="1">
              <a:lnSpc>
                <a:spcPts val="3100"/>
              </a:lnSpc>
              <a:spcBef>
                <a:spcPct val="0"/>
              </a:spcBef>
              <a:buFontTx/>
              <a:buNone/>
              <a:defRPr/>
            </a:pPr>
            <a:r>
              <a:rPr lang="en-US" altLang="zh-CN" sz="2400" b="0" smtClean="0">
                <a:solidFill>
                  <a:schemeClr val="tx1"/>
                </a:solidFill>
                <a:effectLst/>
                <a:latin typeface="微软雅黑" pitchFamily="34" charset="-122"/>
                <a:ea typeface="微软雅黑" pitchFamily="34" charset="-122"/>
                <a:sym typeface="Wingdings" pitchFamily="2" charset="2"/>
              </a:rPr>
              <a:t>2</a:t>
            </a:r>
            <a:r>
              <a:rPr lang="zh-CN" altLang="en-US" sz="2400" b="0" smtClean="0">
                <a:solidFill>
                  <a:schemeClr val="tx1"/>
                </a:solidFill>
                <a:effectLst/>
                <a:latin typeface="微软雅黑" pitchFamily="34" charset="-122"/>
                <a:ea typeface="微软雅黑" pitchFamily="34" charset="-122"/>
                <a:sym typeface="Wingdings" pitchFamily="2" charset="2"/>
              </a:rPr>
              <a:t>、进一步明确企业总体战略的发展方向、总目标和总任务，确保人才的绩效任务与组织发展保持一致。</a:t>
            </a:r>
          </a:p>
          <a:p>
            <a:pPr marL="0" indent="0" eaLnBrk="1" hangingPunct="1">
              <a:lnSpc>
                <a:spcPts val="3100"/>
              </a:lnSpc>
              <a:spcBef>
                <a:spcPct val="0"/>
              </a:spcBef>
              <a:buFontTx/>
              <a:buNone/>
              <a:defRPr/>
            </a:pPr>
            <a:r>
              <a:rPr lang="en-US" altLang="zh-CN" sz="2400" b="0" smtClean="0">
                <a:solidFill>
                  <a:schemeClr val="tx1"/>
                </a:solidFill>
                <a:effectLst/>
                <a:latin typeface="微软雅黑" pitchFamily="34" charset="-122"/>
                <a:ea typeface="微软雅黑" pitchFamily="34" charset="-122"/>
                <a:sym typeface="Wingdings" pitchFamily="2" charset="2"/>
              </a:rPr>
              <a:t>3</a:t>
            </a:r>
            <a:r>
              <a:rPr lang="zh-CN" altLang="en-US" sz="2400" b="0" smtClean="0">
                <a:solidFill>
                  <a:schemeClr val="tx1"/>
                </a:solidFill>
                <a:effectLst/>
                <a:latin typeface="微软雅黑" pitchFamily="34" charset="-122"/>
                <a:ea typeface="微软雅黑" pitchFamily="34" charset="-122"/>
                <a:sym typeface="Wingdings" pitchFamily="2" charset="2"/>
              </a:rPr>
              <a:t>、根据胜任特征模型，对现有的工作岗位说明书进行全面的更新、修订。</a:t>
            </a:r>
          </a:p>
          <a:p>
            <a:pPr marL="0" indent="0" eaLnBrk="1" hangingPunct="1">
              <a:lnSpc>
                <a:spcPts val="3100"/>
              </a:lnSpc>
              <a:spcBef>
                <a:spcPct val="0"/>
              </a:spcBef>
              <a:buFontTx/>
              <a:buNone/>
              <a:defRPr/>
            </a:pPr>
            <a:r>
              <a:rPr lang="en-US" altLang="zh-CN" sz="2400" b="0" smtClean="0">
                <a:solidFill>
                  <a:schemeClr val="tx1"/>
                </a:solidFill>
                <a:effectLst/>
                <a:latin typeface="微软雅黑" pitchFamily="34" charset="-122"/>
                <a:ea typeface="微软雅黑" pitchFamily="34" charset="-122"/>
                <a:sym typeface="Wingdings" pitchFamily="2" charset="2"/>
              </a:rPr>
              <a:t>4</a:t>
            </a:r>
            <a:r>
              <a:rPr lang="zh-CN" altLang="en-US" sz="2400" b="0" smtClean="0">
                <a:solidFill>
                  <a:schemeClr val="tx1"/>
                </a:solidFill>
                <a:effectLst/>
                <a:latin typeface="微软雅黑" pitchFamily="34" charset="-122"/>
                <a:ea typeface="微软雅黑" pitchFamily="34" charset="-122"/>
                <a:sym typeface="Wingdings" pitchFamily="2" charset="2"/>
              </a:rPr>
              <a:t>、确定人才招募来源或渠道。</a:t>
            </a:r>
          </a:p>
          <a:p>
            <a:pPr marL="0" indent="0" eaLnBrk="1" hangingPunct="1">
              <a:lnSpc>
                <a:spcPts val="3100"/>
              </a:lnSpc>
              <a:spcBef>
                <a:spcPct val="0"/>
              </a:spcBef>
              <a:buFontTx/>
              <a:buNone/>
              <a:defRPr/>
            </a:pPr>
            <a:r>
              <a:rPr lang="en-US" altLang="zh-CN" sz="2400" b="0" smtClean="0">
                <a:solidFill>
                  <a:schemeClr val="tx1"/>
                </a:solidFill>
                <a:effectLst/>
                <a:latin typeface="微软雅黑" pitchFamily="34" charset="-122"/>
                <a:ea typeface="微软雅黑" pitchFamily="34" charset="-122"/>
                <a:sym typeface="Wingdings" pitchFamily="2" charset="2"/>
              </a:rPr>
              <a:t>5</a:t>
            </a:r>
            <a:r>
              <a:rPr lang="zh-CN" altLang="en-US" sz="2400" b="0" smtClean="0">
                <a:solidFill>
                  <a:schemeClr val="tx1"/>
                </a:solidFill>
                <a:effectLst/>
                <a:latin typeface="微软雅黑" pitchFamily="34" charset="-122"/>
                <a:ea typeface="微软雅黑" pitchFamily="34" charset="-122"/>
                <a:sym typeface="Wingdings" pitchFamily="2" charset="2"/>
              </a:rPr>
              <a:t>、制作基于岗位胜任特征的申请表。</a:t>
            </a:r>
          </a:p>
          <a:p>
            <a:pPr marL="0" indent="0" eaLnBrk="1" hangingPunct="1">
              <a:lnSpc>
                <a:spcPts val="3100"/>
              </a:lnSpc>
              <a:spcBef>
                <a:spcPct val="0"/>
              </a:spcBef>
              <a:buFontTx/>
              <a:buNone/>
              <a:defRPr/>
            </a:pPr>
            <a:r>
              <a:rPr lang="en-US" altLang="zh-CN" sz="2400" b="0" smtClean="0">
                <a:solidFill>
                  <a:schemeClr val="tx1"/>
                </a:solidFill>
                <a:effectLst/>
                <a:latin typeface="微软雅黑" pitchFamily="34" charset="-122"/>
                <a:ea typeface="微软雅黑" pitchFamily="34" charset="-122"/>
                <a:sym typeface="Wingdings" pitchFamily="2" charset="2"/>
              </a:rPr>
              <a:t>6</a:t>
            </a:r>
            <a:r>
              <a:rPr lang="zh-CN" altLang="en-US" sz="2400" b="0" smtClean="0">
                <a:solidFill>
                  <a:schemeClr val="tx1"/>
                </a:solidFill>
                <a:effectLst/>
                <a:latin typeface="微软雅黑" pitchFamily="34" charset="-122"/>
                <a:ea typeface="微软雅黑" pitchFamily="34" charset="-122"/>
                <a:sym typeface="Wingdings" pitchFamily="2" charset="2"/>
              </a:rPr>
              <a:t>、建立甄选标准并对申请表进行审核。</a:t>
            </a:r>
          </a:p>
          <a:p>
            <a:pPr marL="0" indent="0" eaLnBrk="1" hangingPunct="1">
              <a:lnSpc>
                <a:spcPts val="3100"/>
              </a:lnSpc>
              <a:spcBef>
                <a:spcPct val="0"/>
              </a:spcBef>
              <a:buFontTx/>
              <a:buNone/>
              <a:defRPr/>
            </a:pPr>
            <a:r>
              <a:rPr lang="en-US" altLang="zh-CN" sz="2400" b="0" smtClean="0">
                <a:solidFill>
                  <a:schemeClr val="tx1"/>
                </a:solidFill>
                <a:effectLst/>
                <a:latin typeface="微软雅黑" pitchFamily="34" charset="-122"/>
                <a:ea typeface="微软雅黑" pitchFamily="34" charset="-122"/>
                <a:sym typeface="Wingdings" pitchFamily="2" charset="2"/>
              </a:rPr>
              <a:t>7</a:t>
            </a:r>
            <a:r>
              <a:rPr lang="zh-CN" altLang="en-US" sz="2400" b="0" smtClean="0">
                <a:solidFill>
                  <a:schemeClr val="tx1"/>
                </a:solidFill>
                <a:effectLst/>
                <a:latin typeface="微软雅黑" pitchFamily="34" charset="-122"/>
                <a:ea typeface="微软雅黑" pitchFamily="34" charset="-122"/>
                <a:sym typeface="Wingdings" pitchFamily="2" charset="2"/>
              </a:rPr>
              <a:t>、进行行为面试设计，并对相关招聘人员进行系统培训。</a:t>
            </a:r>
          </a:p>
          <a:p>
            <a:pPr marL="0" indent="0" eaLnBrk="1" hangingPunct="1">
              <a:lnSpc>
                <a:spcPts val="3100"/>
              </a:lnSpc>
              <a:spcBef>
                <a:spcPct val="0"/>
              </a:spcBef>
              <a:buFontTx/>
              <a:buNone/>
              <a:defRPr/>
            </a:pPr>
            <a:r>
              <a:rPr lang="en-US" altLang="zh-CN" sz="2400" b="0" smtClean="0">
                <a:solidFill>
                  <a:schemeClr val="tx1"/>
                </a:solidFill>
                <a:effectLst/>
                <a:latin typeface="微软雅黑" pitchFamily="34" charset="-122"/>
                <a:ea typeface="微软雅黑" pitchFamily="34" charset="-122"/>
                <a:sym typeface="Wingdings" pitchFamily="2" charset="2"/>
              </a:rPr>
              <a:t>8</a:t>
            </a:r>
            <a:r>
              <a:rPr lang="zh-CN" altLang="en-US" sz="2400" b="0" smtClean="0">
                <a:solidFill>
                  <a:schemeClr val="tx1"/>
                </a:solidFill>
                <a:effectLst/>
                <a:latin typeface="微软雅黑" pitchFamily="34" charset="-122"/>
                <a:ea typeface="微软雅黑" pitchFamily="34" charset="-122"/>
                <a:sym typeface="Wingdings" pitchFamily="2" charset="2"/>
              </a:rPr>
              <a:t>、采用被企业实践证明行之有效的其他方式方法，对候选人进行补充性或验证性测量和评估（其采用的工具主要是心理测评、评价中心和能位匹配技术）。</a:t>
            </a:r>
          </a:p>
          <a:p>
            <a:pPr marL="0" indent="0" eaLnBrk="1" hangingPunct="1">
              <a:lnSpc>
                <a:spcPts val="3100"/>
              </a:lnSpc>
              <a:spcBef>
                <a:spcPct val="0"/>
              </a:spcBef>
              <a:buFontTx/>
              <a:buNone/>
              <a:defRPr/>
            </a:pPr>
            <a:r>
              <a:rPr lang="en-US" altLang="zh-CN" sz="2400" b="0" smtClean="0">
                <a:solidFill>
                  <a:schemeClr val="tx1"/>
                </a:solidFill>
                <a:effectLst/>
                <a:latin typeface="微软雅黑" pitchFamily="34" charset="-122"/>
                <a:ea typeface="微软雅黑" pitchFamily="34" charset="-122"/>
                <a:sym typeface="Wingdings" pitchFamily="2" charset="2"/>
              </a:rPr>
              <a:t>9</a:t>
            </a:r>
            <a:r>
              <a:rPr lang="zh-CN" altLang="en-US" sz="2400" b="0" smtClean="0">
                <a:solidFill>
                  <a:schemeClr val="tx1"/>
                </a:solidFill>
                <a:effectLst/>
                <a:latin typeface="微软雅黑" pitchFamily="34" charset="-122"/>
                <a:ea typeface="微软雅黑" pitchFamily="34" charset="-122"/>
                <a:sym typeface="Wingdings" pitchFamily="2" charset="2"/>
              </a:rPr>
              <a:t>、基于岗位胜任特征对候选人进行背景审查。</a:t>
            </a:r>
          </a:p>
          <a:p>
            <a:pPr marL="0" indent="0" eaLnBrk="1" hangingPunct="1">
              <a:lnSpc>
                <a:spcPts val="3100"/>
              </a:lnSpc>
              <a:spcBef>
                <a:spcPct val="0"/>
              </a:spcBef>
              <a:buFontTx/>
              <a:buNone/>
              <a:defRPr/>
            </a:pPr>
            <a:r>
              <a:rPr lang="en-US" altLang="zh-CN" sz="2400" b="0" smtClean="0">
                <a:solidFill>
                  <a:schemeClr val="tx1"/>
                </a:solidFill>
                <a:effectLst/>
                <a:latin typeface="微软雅黑" pitchFamily="34" charset="-122"/>
                <a:ea typeface="微软雅黑" pitchFamily="34" charset="-122"/>
                <a:sym typeface="Wingdings" pitchFamily="2" charset="2"/>
              </a:rPr>
              <a:t>10</a:t>
            </a:r>
            <a:r>
              <a:rPr lang="zh-CN" altLang="en-US" sz="2400" b="0" smtClean="0">
                <a:solidFill>
                  <a:schemeClr val="tx1"/>
                </a:solidFill>
                <a:effectLst/>
                <a:latin typeface="微软雅黑" pitchFamily="34" charset="-122"/>
                <a:ea typeface="微软雅黑" pitchFamily="34" charset="-122"/>
                <a:sym typeface="Wingdings" pitchFamily="2" charset="2"/>
              </a:rPr>
              <a:t>、作出人才招聘的决定。</a:t>
            </a:r>
            <a:endParaRPr lang="zh-CN" altLang="en-US" sz="2400" b="0" smtClean="0">
              <a:solidFill>
                <a:schemeClr val="tx1"/>
              </a:solidFill>
              <a:effectLst/>
              <a:latin typeface="微软雅黑" pitchFamily="34" charset="-122"/>
              <a:ea typeface="微软雅黑" pitchFamily="34" charset="-122"/>
            </a:endParaRPr>
          </a:p>
          <a:p>
            <a:pPr marL="0" indent="0" eaLnBrk="1" hangingPunct="1">
              <a:defRPr/>
            </a:pPr>
            <a:endParaRPr lang="zh-CN" altLang="en-US" sz="2000" b="0" smtClean="0">
              <a:solidFill>
                <a:schemeClr val="tx1"/>
              </a:solidFill>
              <a:effectLst>
                <a:outerShdw blurRad="38100" dist="38100" dir="2700000" algn="tl">
                  <a:srgbClr val="C0C0C0"/>
                </a:outerShdw>
              </a:effectLst>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394097" y="571500"/>
            <a:ext cx="6642497" cy="857250"/>
          </a:xfrm>
        </p:spPr>
        <p:txBody>
          <a:bodyPr/>
          <a:lstStyle/>
          <a:p>
            <a:pPr algn="l" eaLnBrk="1" hangingPunct="1"/>
            <a:r>
              <a:rPr lang="zh-CN" altLang="en-US" sz="4000" smtClean="0">
                <a:solidFill>
                  <a:srgbClr val="FF0000"/>
                </a:solidFill>
                <a:effectLst/>
                <a:latin typeface="微软雅黑" pitchFamily="34" charset="-122"/>
                <a:ea typeface="微软雅黑" pitchFamily="34" charset="-122"/>
              </a:rPr>
              <a:t>二、基于胜任特征的人才甄选流程设计</a:t>
            </a:r>
          </a:p>
        </p:txBody>
      </p:sp>
      <p:grpSp>
        <p:nvGrpSpPr>
          <p:cNvPr id="2" name="组合 1"/>
          <p:cNvGrpSpPr>
            <a:grpSpLocks/>
          </p:cNvGrpSpPr>
          <p:nvPr/>
        </p:nvGrpSpPr>
        <p:grpSpPr bwMode="auto">
          <a:xfrm>
            <a:off x="339329" y="1500188"/>
            <a:ext cx="7383065" cy="4298950"/>
            <a:chOff x="479425" y="2276475"/>
            <a:chExt cx="8788740" cy="3908082"/>
          </a:xfrm>
        </p:grpSpPr>
        <p:sp>
          <p:nvSpPr>
            <p:cNvPr id="163844" name="Rectangle 5"/>
            <p:cNvSpPr>
              <a:spLocks noChangeArrowheads="1"/>
            </p:cNvSpPr>
            <p:nvPr/>
          </p:nvSpPr>
          <p:spPr bwMode="auto">
            <a:xfrm>
              <a:off x="479425" y="2276475"/>
              <a:ext cx="1512888" cy="792163"/>
            </a:xfrm>
            <a:prstGeom prst="rect">
              <a:avLst/>
            </a:prstGeom>
            <a:solidFill>
              <a:schemeClr val="bg1"/>
            </a:solidFill>
            <a:ln w="9525">
              <a:noFill/>
              <a:miter lim="800000"/>
              <a:headEnd/>
              <a:tailEnd/>
            </a:ln>
          </p:spPr>
          <p:txBody>
            <a:bodyPr wrap="none" anchor="ctr"/>
            <a:lstStyle/>
            <a:p>
              <a:pPr algn="ctr" eaLnBrk="1" hangingPunct="1"/>
              <a:r>
                <a:rPr lang="zh-CN" altLang="en-US" sz="1800">
                  <a:solidFill>
                    <a:schemeClr val="tx1"/>
                  </a:solidFill>
                  <a:latin typeface="微软雅黑" pitchFamily="34" charset="-122"/>
                  <a:ea typeface="微软雅黑" pitchFamily="34" charset="-122"/>
                </a:rPr>
                <a:t>获取候选人</a:t>
              </a:r>
            </a:p>
            <a:p>
              <a:pPr algn="ctr" eaLnBrk="1" hangingPunct="1"/>
              <a:r>
                <a:rPr lang="zh-CN" altLang="en-US" sz="1800">
                  <a:solidFill>
                    <a:schemeClr val="tx1"/>
                  </a:solidFill>
                  <a:latin typeface="微软雅黑" pitchFamily="34" charset="-122"/>
                  <a:ea typeface="微软雅黑" pitchFamily="34" charset="-122"/>
                </a:rPr>
                <a:t>（招募环节）</a:t>
              </a:r>
            </a:p>
          </p:txBody>
        </p:sp>
        <p:sp>
          <p:nvSpPr>
            <p:cNvPr id="163845" name="Rectangle 6"/>
            <p:cNvSpPr>
              <a:spLocks noChangeArrowheads="1"/>
            </p:cNvSpPr>
            <p:nvPr/>
          </p:nvSpPr>
          <p:spPr bwMode="auto">
            <a:xfrm>
              <a:off x="2352675" y="2276475"/>
              <a:ext cx="1439863" cy="792163"/>
            </a:xfrm>
            <a:prstGeom prst="rect">
              <a:avLst/>
            </a:prstGeom>
            <a:solidFill>
              <a:schemeClr val="bg1"/>
            </a:solidFill>
            <a:ln w="9525">
              <a:noFill/>
              <a:miter lim="800000"/>
              <a:headEnd/>
              <a:tailEnd/>
            </a:ln>
          </p:spPr>
          <p:txBody>
            <a:bodyPr wrap="none" anchor="ctr"/>
            <a:lstStyle/>
            <a:p>
              <a:pPr algn="ctr" eaLnBrk="1" hangingPunct="1"/>
              <a:r>
                <a:rPr lang="zh-CN" altLang="en-US" sz="1800">
                  <a:solidFill>
                    <a:schemeClr val="tx1"/>
                  </a:solidFill>
                  <a:latin typeface="微软雅黑" pitchFamily="34" charset="-122"/>
                  <a:ea typeface="微软雅黑" pitchFamily="34" charset="-122"/>
                </a:rPr>
                <a:t>应聘申请表</a:t>
              </a:r>
            </a:p>
            <a:p>
              <a:pPr algn="ctr" eaLnBrk="1" hangingPunct="1"/>
              <a:r>
                <a:rPr lang="zh-CN" altLang="en-US" sz="1800">
                  <a:solidFill>
                    <a:schemeClr val="tx1"/>
                  </a:solidFill>
                  <a:latin typeface="微软雅黑" pitchFamily="34" charset="-122"/>
                  <a:ea typeface="微软雅黑" pitchFamily="34" charset="-122"/>
                </a:rPr>
                <a:t>（基于胜任特征）</a:t>
              </a:r>
            </a:p>
          </p:txBody>
        </p:sp>
        <p:sp>
          <p:nvSpPr>
            <p:cNvPr id="163846" name="Rectangle 7"/>
            <p:cNvSpPr>
              <a:spLocks noChangeArrowheads="1"/>
            </p:cNvSpPr>
            <p:nvPr/>
          </p:nvSpPr>
          <p:spPr bwMode="auto">
            <a:xfrm>
              <a:off x="4224338" y="2276475"/>
              <a:ext cx="1368425" cy="792163"/>
            </a:xfrm>
            <a:prstGeom prst="rect">
              <a:avLst/>
            </a:prstGeom>
            <a:solidFill>
              <a:schemeClr val="bg1"/>
            </a:solidFill>
            <a:ln w="9525">
              <a:noFill/>
              <a:miter lim="800000"/>
              <a:headEnd/>
              <a:tailEnd/>
            </a:ln>
          </p:spPr>
          <p:txBody>
            <a:bodyPr wrap="none" anchor="ctr"/>
            <a:lstStyle/>
            <a:p>
              <a:pPr algn="ctr" eaLnBrk="1" hangingPunct="1"/>
              <a:r>
                <a:rPr lang="zh-CN" altLang="en-US" sz="1800">
                  <a:solidFill>
                    <a:schemeClr val="tx1"/>
                  </a:solidFill>
                  <a:latin typeface="微软雅黑" pitchFamily="34" charset="-122"/>
                  <a:ea typeface="微软雅黑" pitchFamily="34" charset="-122"/>
                </a:rPr>
                <a:t>行为面试技术</a:t>
              </a:r>
            </a:p>
            <a:p>
              <a:pPr algn="ctr" eaLnBrk="1" hangingPunct="1"/>
              <a:r>
                <a:rPr lang="zh-CN" altLang="en-US" sz="1800">
                  <a:solidFill>
                    <a:schemeClr val="tx1"/>
                  </a:solidFill>
                  <a:latin typeface="微软雅黑" pitchFamily="34" charset="-122"/>
                  <a:ea typeface="微软雅黑" pitchFamily="34" charset="-122"/>
                </a:rPr>
                <a:t>（基于胜任特征）</a:t>
              </a:r>
            </a:p>
          </p:txBody>
        </p:sp>
        <p:sp>
          <p:nvSpPr>
            <p:cNvPr id="163847" name="Rectangle 8"/>
            <p:cNvSpPr>
              <a:spLocks noChangeArrowheads="1"/>
            </p:cNvSpPr>
            <p:nvPr/>
          </p:nvSpPr>
          <p:spPr bwMode="auto">
            <a:xfrm>
              <a:off x="6024563" y="2276475"/>
              <a:ext cx="1296987" cy="863600"/>
            </a:xfrm>
            <a:prstGeom prst="rect">
              <a:avLst/>
            </a:prstGeom>
            <a:solidFill>
              <a:schemeClr val="bg1"/>
            </a:solidFill>
            <a:ln w="9525">
              <a:noFill/>
              <a:miter lim="800000"/>
              <a:headEnd/>
              <a:tailEnd/>
            </a:ln>
          </p:spPr>
          <p:txBody>
            <a:bodyPr wrap="none" anchor="ctr"/>
            <a:lstStyle/>
            <a:p>
              <a:pPr algn="ctr" eaLnBrk="1" hangingPunct="1"/>
              <a:r>
                <a:rPr lang="zh-CN" altLang="en-US" sz="1800">
                  <a:solidFill>
                    <a:schemeClr val="tx1"/>
                  </a:solidFill>
                  <a:latin typeface="微软雅黑" pitchFamily="34" charset="-122"/>
                  <a:ea typeface="微软雅黑" pitchFamily="34" charset="-122"/>
                </a:rPr>
                <a:t>背景审核</a:t>
              </a:r>
            </a:p>
            <a:p>
              <a:pPr algn="ctr" eaLnBrk="1" hangingPunct="1"/>
              <a:r>
                <a:rPr lang="zh-CN" altLang="en-US" sz="1800">
                  <a:solidFill>
                    <a:schemeClr val="tx1"/>
                  </a:solidFill>
                  <a:latin typeface="微软雅黑" pitchFamily="34" charset="-122"/>
                  <a:ea typeface="微软雅黑" pitchFamily="34" charset="-122"/>
                </a:rPr>
                <a:t>（基于胜任特征）</a:t>
              </a:r>
            </a:p>
          </p:txBody>
        </p:sp>
        <p:sp>
          <p:nvSpPr>
            <p:cNvPr id="163848" name="Rectangle 9"/>
            <p:cNvSpPr>
              <a:spLocks noChangeArrowheads="1"/>
            </p:cNvSpPr>
            <p:nvPr/>
          </p:nvSpPr>
          <p:spPr bwMode="auto">
            <a:xfrm>
              <a:off x="7753350" y="2347913"/>
              <a:ext cx="1368425" cy="720725"/>
            </a:xfrm>
            <a:prstGeom prst="rect">
              <a:avLst/>
            </a:prstGeom>
            <a:solidFill>
              <a:schemeClr val="bg1"/>
            </a:solidFill>
            <a:ln w="9525">
              <a:noFill/>
              <a:miter lim="800000"/>
              <a:headEnd/>
              <a:tailEnd/>
            </a:ln>
          </p:spPr>
          <p:txBody>
            <a:bodyPr wrap="none" anchor="ctr"/>
            <a:lstStyle/>
            <a:p>
              <a:pPr algn="ctr" eaLnBrk="1" hangingPunct="1"/>
              <a:r>
                <a:rPr lang="zh-CN" altLang="en-US" sz="1800">
                  <a:solidFill>
                    <a:schemeClr val="tx1"/>
                  </a:solidFill>
                  <a:latin typeface="微软雅黑" pitchFamily="34" charset="-122"/>
                  <a:ea typeface="微软雅黑" pitchFamily="34" charset="-122"/>
                </a:rPr>
                <a:t>其他辅助或</a:t>
              </a:r>
            </a:p>
            <a:p>
              <a:pPr algn="ctr" eaLnBrk="1" hangingPunct="1"/>
              <a:r>
                <a:rPr lang="zh-CN" altLang="en-US" sz="1800">
                  <a:solidFill>
                    <a:schemeClr val="tx1"/>
                  </a:solidFill>
                  <a:latin typeface="微软雅黑" pitchFamily="34" charset="-122"/>
                  <a:ea typeface="微软雅黑" pitchFamily="34" charset="-122"/>
                </a:rPr>
                <a:t>强化甄选手段</a:t>
              </a:r>
            </a:p>
          </p:txBody>
        </p:sp>
        <p:sp>
          <p:nvSpPr>
            <p:cNvPr id="163849" name="Rectangle 10"/>
            <p:cNvSpPr>
              <a:spLocks noChangeArrowheads="1"/>
            </p:cNvSpPr>
            <p:nvPr/>
          </p:nvSpPr>
          <p:spPr bwMode="auto">
            <a:xfrm>
              <a:off x="7896225" y="3860800"/>
              <a:ext cx="1296988" cy="792163"/>
            </a:xfrm>
            <a:prstGeom prst="rect">
              <a:avLst/>
            </a:prstGeom>
            <a:solidFill>
              <a:schemeClr val="bg1"/>
            </a:solidFill>
            <a:ln w="9525">
              <a:noFill/>
              <a:miter lim="800000"/>
              <a:headEnd/>
              <a:tailEnd/>
            </a:ln>
          </p:spPr>
          <p:txBody>
            <a:bodyPr wrap="none" anchor="ctr"/>
            <a:lstStyle/>
            <a:p>
              <a:pPr algn="ctr" eaLnBrk="1" hangingPunct="1"/>
              <a:r>
                <a:rPr lang="zh-CN" altLang="en-US" sz="1800">
                  <a:solidFill>
                    <a:schemeClr val="tx1"/>
                  </a:solidFill>
                  <a:latin typeface="微软雅黑" pitchFamily="34" charset="-122"/>
                  <a:ea typeface="微软雅黑" pitchFamily="34" charset="-122"/>
                </a:rPr>
                <a:t>能位匹配技术</a:t>
              </a:r>
            </a:p>
            <a:p>
              <a:pPr algn="ctr" eaLnBrk="1" hangingPunct="1"/>
              <a:r>
                <a:rPr lang="zh-CN" altLang="en-US" sz="1800">
                  <a:solidFill>
                    <a:schemeClr val="tx1"/>
                  </a:solidFill>
                  <a:latin typeface="微软雅黑" pitchFamily="34" charset="-122"/>
                  <a:ea typeface="微软雅黑" pitchFamily="34" charset="-122"/>
                </a:rPr>
                <a:t>（基于胜任特征）</a:t>
              </a:r>
            </a:p>
          </p:txBody>
        </p:sp>
        <p:sp>
          <p:nvSpPr>
            <p:cNvPr id="163850" name="Rectangle 11"/>
            <p:cNvSpPr>
              <a:spLocks noChangeArrowheads="1"/>
            </p:cNvSpPr>
            <p:nvPr/>
          </p:nvSpPr>
          <p:spPr bwMode="auto">
            <a:xfrm>
              <a:off x="7971177" y="5392394"/>
              <a:ext cx="1296988" cy="792163"/>
            </a:xfrm>
            <a:prstGeom prst="rect">
              <a:avLst/>
            </a:prstGeom>
            <a:solidFill>
              <a:schemeClr val="bg1"/>
            </a:solidFill>
            <a:ln w="9525">
              <a:noFill/>
              <a:miter lim="800000"/>
              <a:headEnd/>
              <a:tailEnd/>
            </a:ln>
          </p:spPr>
          <p:txBody>
            <a:bodyPr wrap="none" anchor="ctr"/>
            <a:lstStyle/>
            <a:p>
              <a:pPr algn="ctr" eaLnBrk="1" hangingPunct="1"/>
              <a:r>
                <a:rPr lang="zh-CN" altLang="en-US" sz="1800">
                  <a:solidFill>
                    <a:schemeClr val="tx1"/>
                  </a:solidFill>
                  <a:latin typeface="微软雅黑" pitchFamily="34" charset="-122"/>
                  <a:ea typeface="微软雅黑" pitchFamily="34" charset="-122"/>
                </a:rPr>
                <a:t>录用</a:t>
              </a:r>
            </a:p>
          </p:txBody>
        </p:sp>
        <p:sp>
          <p:nvSpPr>
            <p:cNvPr id="163851" name="Line 12"/>
            <p:cNvSpPr>
              <a:spLocks noChangeShapeType="1"/>
            </p:cNvSpPr>
            <p:nvPr/>
          </p:nvSpPr>
          <p:spPr bwMode="auto">
            <a:xfrm>
              <a:off x="1992313" y="2636838"/>
              <a:ext cx="360362" cy="0"/>
            </a:xfrm>
            <a:prstGeom prst="line">
              <a:avLst/>
            </a:prstGeom>
            <a:noFill/>
            <a:ln w="9525">
              <a:solidFill>
                <a:srgbClr val="FF3300"/>
              </a:solidFill>
              <a:round/>
              <a:headEnd/>
              <a:tailEnd type="triangle" w="med" len="med"/>
            </a:ln>
          </p:spPr>
          <p:txBody>
            <a:bodyPr/>
            <a:lstStyle/>
            <a:p>
              <a:endParaRPr lang="zh-CN" altLang="en-US"/>
            </a:p>
          </p:txBody>
        </p:sp>
        <p:sp>
          <p:nvSpPr>
            <p:cNvPr id="163852" name="Line 13"/>
            <p:cNvSpPr>
              <a:spLocks noChangeShapeType="1"/>
            </p:cNvSpPr>
            <p:nvPr/>
          </p:nvSpPr>
          <p:spPr bwMode="auto">
            <a:xfrm>
              <a:off x="3792538" y="2636838"/>
              <a:ext cx="431800" cy="0"/>
            </a:xfrm>
            <a:prstGeom prst="line">
              <a:avLst/>
            </a:prstGeom>
            <a:noFill/>
            <a:ln w="9525">
              <a:solidFill>
                <a:srgbClr val="FF3300"/>
              </a:solidFill>
              <a:round/>
              <a:headEnd/>
              <a:tailEnd type="triangle" w="med" len="med"/>
            </a:ln>
          </p:spPr>
          <p:txBody>
            <a:bodyPr/>
            <a:lstStyle/>
            <a:p>
              <a:endParaRPr lang="zh-CN" altLang="en-US"/>
            </a:p>
          </p:txBody>
        </p:sp>
        <p:sp>
          <p:nvSpPr>
            <p:cNvPr id="163853" name="Line 14"/>
            <p:cNvSpPr>
              <a:spLocks noChangeShapeType="1"/>
            </p:cNvSpPr>
            <p:nvPr/>
          </p:nvSpPr>
          <p:spPr bwMode="auto">
            <a:xfrm>
              <a:off x="5592763" y="2636838"/>
              <a:ext cx="431800" cy="0"/>
            </a:xfrm>
            <a:prstGeom prst="line">
              <a:avLst/>
            </a:prstGeom>
            <a:noFill/>
            <a:ln w="9525">
              <a:solidFill>
                <a:srgbClr val="FF3300"/>
              </a:solidFill>
              <a:round/>
              <a:headEnd/>
              <a:tailEnd type="triangle" w="med" len="med"/>
            </a:ln>
          </p:spPr>
          <p:txBody>
            <a:bodyPr/>
            <a:lstStyle/>
            <a:p>
              <a:endParaRPr lang="zh-CN" altLang="en-US"/>
            </a:p>
          </p:txBody>
        </p:sp>
        <p:sp>
          <p:nvSpPr>
            <p:cNvPr id="163854" name="Line 15"/>
            <p:cNvSpPr>
              <a:spLocks noChangeShapeType="1"/>
            </p:cNvSpPr>
            <p:nvPr/>
          </p:nvSpPr>
          <p:spPr bwMode="auto">
            <a:xfrm>
              <a:off x="7321550" y="2636838"/>
              <a:ext cx="431800" cy="0"/>
            </a:xfrm>
            <a:prstGeom prst="line">
              <a:avLst/>
            </a:prstGeom>
            <a:noFill/>
            <a:ln w="9525">
              <a:solidFill>
                <a:srgbClr val="FF3300"/>
              </a:solidFill>
              <a:round/>
              <a:headEnd/>
              <a:tailEnd type="triangle" w="med" len="med"/>
            </a:ln>
          </p:spPr>
          <p:txBody>
            <a:bodyPr/>
            <a:lstStyle/>
            <a:p>
              <a:endParaRPr lang="zh-CN" altLang="en-US"/>
            </a:p>
          </p:txBody>
        </p:sp>
        <p:sp>
          <p:nvSpPr>
            <p:cNvPr id="163855" name="Line 16"/>
            <p:cNvSpPr>
              <a:spLocks noChangeShapeType="1"/>
            </p:cNvSpPr>
            <p:nvPr/>
          </p:nvSpPr>
          <p:spPr bwMode="auto">
            <a:xfrm>
              <a:off x="8545513" y="3068638"/>
              <a:ext cx="0" cy="792162"/>
            </a:xfrm>
            <a:prstGeom prst="line">
              <a:avLst/>
            </a:prstGeom>
            <a:noFill/>
            <a:ln w="9525">
              <a:solidFill>
                <a:srgbClr val="FF3300"/>
              </a:solidFill>
              <a:round/>
              <a:headEnd/>
              <a:tailEnd type="triangle" w="med" len="med"/>
            </a:ln>
          </p:spPr>
          <p:txBody>
            <a:bodyPr/>
            <a:lstStyle/>
            <a:p>
              <a:endParaRPr lang="zh-CN" altLang="en-US"/>
            </a:p>
          </p:txBody>
        </p:sp>
        <p:sp>
          <p:nvSpPr>
            <p:cNvPr id="163856" name="Line 17"/>
            <p:cNvSpPr>
              <a:spLocks noChangeShapeType="1"/>
            </p:cNvSpPr>
            <p:nvPr/>
          </p:nvSpPr>
          <p:spPr bwMode="auto">
            <a:xfrm>
              <a:off x="8616950" y="4652963"/>
              <a:ext cx="0" cy="935037"/>
            </a:xfrm>
            <a:prstGeom prst="line">
              <a:avLst/>
            </a:prstGeom>
            <a:noFill/>
            <a:ln w="9525">
              <a:solidFill>
                <a:srgbClr val="FF3300"/>
              </a:solidFill>
              <a:round/>
              <a:headEnd/>
              <a:tailEnd type="triangle" w="med" len="med"/>
            </a:ln>
          </p:spPr>
          <p:txBody>
            <a:bodyPr/>
            <a:lstStyle/>
            <a:p>
              <a:endParaRPr lang="zh-CN" altLang="en-US"/>
            </a:p>
          </p:txBody>
        </p:sp>
        <p:sp>
          <p:nvSpPr>
            <p:cNvPr id="163857" name="Line 18"/>
            <p:cNvSpPr>
              <a:spLocks noChangeShapeType="1"/>
            </p:cNvSpPr>
            <p:nvPr/>
          </p:nvSpPr>
          <p:spPr bwMode="auto">
            <a:xfrm>
              <a:off x="2784475" y="3068638"/>
              <a:ext cx="0" cy="503237"/>
            </a:xfrm>
            <a:prstGeom prst="line">
              <a:avLst/>
            </a:prstGeom>
            <a:noFill/>
            <a:ln w="9525">
              <a:solidFill>
                <a:srgbClr val="FF3300"/>
              </a:solidFill>
              <a:round/>
              <a:headEnd/>
              <a:tailEnd/>
            </a:ln>
          </p:spPr>
          <p:txBody>
            <a:bodyPr/>
            <a:lstStyle/>
            <a:p>
              <a:endParaRPr lang="zh-CN" altLang="en-US"/>
            </a:p>
          </p:txBody>
        </p:sp>
        <p:sp>
          <p:nvSpPr>
            <p:cNvPr id="163858" name="Line 19"/>
            <p:cNvSpPr>
              <a:spLocks noChangeShapeType="1"/>
            </p:cNvSpPr>
            <p:nvPr/>
          </p:nvSpPr>
          <p:spPr bwMode="auto">
            <a:xfrm flipH="1">
              <a:off x="1344613" y="3571875"/>
              <a:ext cx="1439862" cy="0"/>
            </a:xfrm>
            <a:prstGeom prst="line">
              <a:avLst/>
            </a:prstGeom>
            <a:noFill/>
            <a:ln w="9525">
              <a:solidFill>
                <a:srgbClr val="FF3300"/>
              </a:solidFill>
              <a:round/>
              <a:headEnd/>
              <a:tailEnd/>
            </a:ln>
          </p:spPr>
          <p:txBody>
            <a:bodyPr/>
            <a:lstStyle/>
            <a:p>
              <a:endParaRPr lang="zh-CN" altLang="en-US"/>
            </a:p>
          </p:txBody>
        </p:sp>
        <p:sp>
          <p:nvSpPr>
            <p:cNvPr id="163859" name="Line 20"/>
            <p:cNvSpPr>
              <a:spLocks noChangeShapeType="1"/>
            </p:cNvSpPr>
            <p:nvPr/>
          </p:nvSpPr>
          <p:spPr bwMode="auto">
            <a:xfrm flipV="1">
              <a:off x="1344613" y="3068638"/>
              <a:ext cx="0" cy="503237"/>
            </a:xfrm>
            <a:prstGeom prst="line">
              <a:avLst/>
            </a:prstGeom>
            <a:noFill/>
            <a:ln w="9525">
              <a:solidFill>
                <a:srgbClr val="FF3300"/>
              </a:solidFill>
              <a:round/>
              <a:headEnd/>
              <a:tailEnd type="triangle" w="med" len="med"/>
            </a:ln>
          </p:spPr>
          <p:txBody>
            <a:bodyPr/>
            <a:lstStyle/>
            <a:p>
              <a:endParaRPr lang="zh-CN" altLang="en-US"/>
            </a:p>
          </p:txBody>
        </p:sp>
        <p:sp>
          <p:nvSpPr>
            <p:cNvPr id="163860" name="Line 21"/>
            <p:cNvSpPr>
              <a:spLocks noChangeShapeType="1"/>
            </p:cNvSpPr>
            <p:nvPr/>
          </p:nvSpPr>
          <p:spPr bwMode="auto">
            <a:xfrm>
              <a:off x="4800600" y="3068638"/>
              <a:ext cx="0" cy="792162"/>
            </a:xfrm>
            <a:prstGeom prst="line">
              <a:avLst/>
            </a:prstGeom>
            <a:noFill/>
            <a:ln w="9525">
              <a:solidFill>
                <a:srgbClr val="FF3300"/>
              </a:solidFill>
              <a:round/>
              <a:headEnd/>
              <a:tailEnd/>
            </a:ln>
          </p:spPr>
          <p:txBody>
            <a:bodyPr/>
            <a:lstStyle/>
            <a:p>
              <a:endParaRPr lang="zh-CN" altLang="en-US"/>
            </a:p>
          </p:txBody>
        </p:sp>
        <p:sp>
          <p:nvSpPr>
            <p:cNvPr id="163861" name="Line 22"/>
            <p:cNvSpPr>
              <a:spLocks noChangeShapeType="1"/>
            </p:cNvSpPr>
            <p:nvPr/>
          </p:nvSpPr>
          <p:spPr bwMode="auto">
            <a:xfrm flipH="1">
              <a:off x="1055688" y="3860800"/>
              <a:ext cx="3744912" cy="0"/>
            </a:xfrm>
            <a:prstGeom prst="line">
              <a:avLst/>
            </a:prstGeom>
            <a:noFill/>
            <a:ln w="9525">
              <a:solidFill>
                <a:srgbClr val="FF3300"/>
              </a:solidFill>
              <a:round/>
              <a:headEnd/>
              <a:tailEnd/>
            </a:ln>
          </p:spPr>
          <p:txBody>
            <a:bodyPr/>
            <a:lstStyle/>
            <a:p>
              <a:endParaRPr lang="zh-CN" altLang="en-US"/>
            </a:p>
          </p:txBody>
        </p:sp>
        <p:sp>
          <p:nvSpPr>
            <p:cNvPr id="163862" name="Line 23"/>
            <p:cNvSpPr>
              <a:spLocks noChangeShapeType="1"/>
            </p:cNvSpPr>
            <p:nvPr/>
          </p:nvSpPr>
          <p:spPr bwMode="auto">
            <a:xfrm flipV="1">
              <a:off x="1055688" y="3068638"/>
              <a:ext cx="0" cy="792162"/>
            </a:xfrm>
            <a:prstGeom prst="line">
              <a:avLst/>
            </a:prstGeom>
            <a:noFill/>
            <a:ln w="9525">
              <a:solidFill>
                <a:srgbClr val="FF3300"/>
              </a:solidFill>
              <a:round/>
              <a:headEnd/>
              <a:tailEnd type="triangle" w="med" len="med"/>
            </a:ln>
          </p:spPr>
          <p:txBody>
            <a:bodyPr/>
            <a:lstStyle/>
            <a:p>
              <a:endParaRPr lang="zh-CN" altLang="en-US"/>
            </a:p>
          </p:txBody>
        </p:sp>
        <p:sp>
          <p:nvSpPr>
            <p:cNvPr id="163863" name="Line 24"/>
            <p:cNvSpPr>
              <a:spLocks noChangeShapeType="1"/>
            </p:cNvSpPr>
            <p:nvPr/>
          </p:nvSpPr>
          <p:spPr bwMode="auto">
            <a:xfrm>
              <a:off x="6529388" y="3140075"/>
              <a:ext cx="0" cy="865188"/>
            </a:xfrm>
            <a:prstGeom prst="line">
              <a:avLst/>
            </a:prstGeom>
            <a:noFill/>
            <a:ln w="9525">
              <a:solidFill>
                <a:srgbClr val="FF3300"/>
              </a:solidFill>
              <a:round/>
              <a:headEnd/>
              <a:tailEnd/>
            </a:ln>
          </p:spPr>
          <p:txBody>
            <a:bodyPr/>
            <a:lstStyle/>
            <a:p>
              <a:endParaRPr lang="zh-CN" altLang="en-US"/>
            </a:p>
          </p:txBody>
        </p:sp>
        <p:sp>
          <p:nvSpPr>
            <p:cNvPr id="163864" name="Line 25"/>
            <p:cNvSpPr>
              <a:spLocks noChangeShapeType="1"/>
            </p:cNvSpPr>
            <p:nvPr/>
          </p:nvSpPr>
          <p:spPr bwMode="auto">
            <a:xfrm flipH="1">
              <a:off x="912813" y="4005263"/>
              <a:ext cx="5616575" cy="0"/>
            </a:xfrm>
            <a:prstGeom prst="line">
              <a:avLst/>
            </a:prstGeom>
            <a:noFill/>
            <a:ln w="9525">
              <a:solidFill>
                <a:srgbClr val="FF3300"/>
              </a:solidFill>
              <a:round/>
              <a:headEnd/>
              <a:tailEnd/>
            </a:ln>
          </p:spPr>
          <p:txBody>
            <a:bodyPr/>
            <a:lstStyle/>
            <a:p>
              <a:endParaRPr lang="zh-CN" altLang="en-US"/>
            </a:p>
          </p:txBody>
        </p:sp>
        <p:sp>
          <p:nvSpPr>
            <p:cNvPr id="163865" name="Line 26"/>
            <p:cNvSpPr>
              <a:spLocks noChangeShapeType="1"/>
            </p:cNvSpPr>
            <p:nvPr/>
          </p:nvSpPr>
          <p:spPr bwMode="auto">
            <a:xfrm flipV="1">
              <a:off x="912813" y="3068638"/>
              <a:ext cx="0" cy="936625"/>
            </a:xfrm>
            <a:prstGeom prst="line">
              <a:avLst/>
            </a:prstGeom>
            <a:noFill/>
            <a:ln w="9525">
              <a:solidFill>
                <a:srgbClr val="FF3300"/>
              </a:solidFill>
              <a:round/>
              <a:headEnd/>
              <a:tailEnd type="triangle" w="med" len="med"/>
            </a:ln>
          </p:spPr>
          <p:txBody>
            <a:bodyPr/>
            <a:lstStyle/>
            <a:p>
              <a:endParaRPr lang="zh-CN" altLang="en-US"/>
            </a:p>
          </p:txBody>
        </p:sp>
        <p:sp>
          <p:nvSpPr>
            <p:cNvPr id="163866" name="Line 27"/>
            <p:cNvSpPr>
              <a:spLocks noChangeShapeType="1"/>
            </p:cNvSpPr>
            <p:nvPr/>
          </p:nvSpPr>
          <p:spPr bwMode="auto">
            <a:xfrm flipH="1">
              <a:off x="7321550" y="3068638"/>
              <a:ext cx="503238" cy="1439862"/>
            </a:xfrm>
            <a:prstGeom prst="line">
              <a:avLst/>
            </a:prstGeom>
            <a:noFill/>
            <a:ln w="9525">
              <a:solidFill>
                <a:srgbClr val="FF3300"/>
              </a:solidFill>
              <a:round/>
              <a:headEnd/>
              <a:tailEnd/>
            </a:ln>
          </p:spPr>
          <p:txBody>
            <a:bodyPr/>
            <a:lstStyle/>
            <a:p>
              <a:endParaRPr lang="zh-CN" altLang="en-US"/>
            </a:p>
          </p:txBody>
        </p:sp>
        <p:sp>
          <p:nvSpPr>
            <p:cNvPr id="163867" name="Line 28"/>
            <p:cNvSpPr>
              <a:spLocks noChangeShapeType="1"/>
            </p:cNvSpPr>
            <p:nvPr/>
          </p:nvSpPr>
          <p:spPr bwMode="auto">
            <a:xfrm flipH="1">
              <a:off x="696913" y="4508500"/>
              <a:ext cx="6624637" cy="0"/>
            </a:xfrm>
            <a:prstGeom prst="line">
              <a:avLst/>
            </a:prstGeom>
            <a:noFill/>
            <a:ln w="9525">
              <a:solidFill>
                <a:srgbClr val="FF3300"/>
              </a:solidFill>
              <a:round/>
              <a:headEnd/>
              <a:tailEnd/>
            </a:ln>
          </p:spPr>
          <p:txBody>
            <a:bodyPr/>
            <a:lstStyle/>
            <a:p>
              <a:endParaRPr lang="zh-CN" altLang="en-US"/>
            </a:p>
          </p:txBody>
        </p:sp>
        <p:sp>
          <p:nvSpPr>
            <p:cNvPr id="163868" name="Line 29"/>
            <p:cNvSpPr>
              <a:spLocks noChangeShapeType="1"/>
            </p:cNvSpPr>
            <p:nvPr/>
          </p:nvSpPr>
          <p:spPr bwMode="auto">
            <a:xfrm flipV="1">
              <a:off x="696913" y="3140075"/>
              <a:ext cx="0" cy="1368425"/>
            </a:xfrm>
            <a:prstGeom prst="line">
              <a:avLst/>
            </a:prstGeom>
            <a:noFill/>
            <a:ln w="9525">
              <a:solidFill>
                <a:srgbClr val="FF3300"/>
              </a:solidFill>
              <a:round/>
              <a:headEnd/>
              <a:tailEnd type="triangle" w="med" len="med"/>
            </a:ln>
          </p:spPr>
          <p:txBody>
            <a:bodyPr/>
            <a:lstStyle/>
            <a:p>
              <a:endParaRPr lang="zh-CN" altLang="en-US"/>
            </a:p>
          </p:txBody>
        </p:sp>
      </p:gr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338137" y="357189"/>
            <a:ext cx="6805613" cy="928687"/>
          </a:xfrm>
        </p:spPr>
        <p:txBody>
          <a:bodyPr/>
          <a:lstStyle/>
          <a:p>
            <a:pPr eaLnBrk="1" hangingPunct="1"/>
            <a:r>
              <a:rPr lang="zh-CN" altLang="en-US" sz="3600" smtClean="0">
                <a:solidFill>
                  <a:srgbClr val="FF0000"/>
                </a:solidFill>
                <a:effectLst/>
                <a:latin typeface="微软雅黑" pitchFamily="34" charset="-122"/>
                <a:ea typeface="微软雅黑" pitchFamily="34" charset="-122"/>
              </a:rPr>
              <a:t>三、基于胜任特征的应聘申请表设计与审核</a:t>
            </a:r>
          </a:p>
        </p:txBody>
      </p:sp>
      <p:sp>
        <p:nvSpPr>
          <p:cNvPr id="164867" name="Rectangle 3"/>
          <p:cNvSpPr>
            <a:spLocks noGrp="1" noChangeArrowheads="1"/>
          </p:cNvSpPr>
          <p:nvPr>
            <p:ph type="body" idx="1"/>
          </p:nvPr>
        </p:nvSpPr>
        <p:spPr>
          <a:xfrm>
            <a:off x="413147" y="1173163"/>
            <a:ext cx="6805613" cy="5327650"/>
          </a:xfrm>
        </p:spPr>
        <p:txBody>
          <a:bodyPr/>
          <a:lstStyle/>
          <a:p>
            <a:pPr marL="0" indent="0" eaLnBrk="1" hangingPunct="1">
              <a:lnSpc>
                <a:spcPts val="3500"/>
              </a:lnSpc>
              <a:spcBef>
                <a:spcPct val="0"/>
              </a:spcBef>
              <a:buFontTx/>
              <a:buNone/>
            </a:pPr>
            <a:r>
              <a:rPr lang="zh-CN" altLang="en-US" sz="2400" smtClean="0">
                <a:solidFill>
                  <a:schemeClr val="tx1"/>
                </a:solidFill>
                <a:effectLst/>
                <a:latin typeface="微软雅黑" pitchFamily="34" charset="-122"/>
                <a:ea typeface="微软雅黑" pitchFamily="34" charset="-122"/>
              </a:rPr>
              <a:t>（一）应聘申请表的设计示范   </a:t>
            </a:r>
            <a:r>
              <a:rPr lang="en-US" altLang="zh-CN" sz="2400" b="0" smtClean="0">
                <a:solidFill>
                  <a:schemeClr val="tx1"/>
                </a:solidFill>
                <a:effectLst/>
                <a:latin typeface="微软雅黑" pitchFamily="34" charset="-122"/>
                <a:ea typeface="微软雅黑" pitchFamily="34" charset="-122"/>
              </a:rPr>
              <a:t>P175</a:t>
            </a:r>
            <a:r>
              <a:rPr lang="zh-CN" altLang="en-US" sz="2400" b="0" smtClean="0">
                <a:solidFill>
                  <a:schemeClr val="tx1"/>
                </a:solidFill>
                <a:effectLst/>
                <a:latin typeface="微软雅黑" pitchFamily="34" charset="-122"/>
                <a:ea typeface="微软雅黑" pitchFamily="34" charset="-122"/>
              </a:rPr>
              <a:t>的例子</a:t>
            </a:r>
          </a:p>
          <a:p>
            <a:pPr marL="0" indent="0" eaLnBrk="1" hangingPunct="1">
              <a:lnSpc>
                <a:spcPts val="3500"/>
              </a:lnSpc>
              <a:spcBef>
                <a:spcPct val="0"/>
              </a:spcBef>
              <a:buFontTx/>
              <a:buNone/>
            </a:pPr>
            <a:r>
              <a:rPr lang="zh-CN" altLang="en-US" sz="2400" b="0" smtClean="0">
                <a:solidFill>
                  <a:schemeClr val="tx1"/>
                </a:solidFill>
                <a:effectLst/>
                <a:latin typeface="微软雅黑" pitchFamily="34" charset="-122"/>
                <a:ea typeface="微软雅黑" pitchFamily="34" charset="-122"/>
              </a:rPr>
              <a:t>在设计基于胜任特征的应聘申请表时，应主要参照基于胜任特征撰写的工作说明书。</a:t>
            </a:r>
          </a:p>
          <a:p>
            <a:pPr marL="0" indent="0" eaLnBrk="1" hangingPunct="1">
              <a:lnSpc>
                <a:spcPts val="3500"/>
              </a:lnSpc>
              <a:spcBef>
                <a:spcPct val="0"/>
              </a:spcBef>
              <a:buFontTx/>
              <a:buNone/>
            </a:pPr>
            <a:r>
              <a:rPr lang="zh-CN" altLang="en-US" sz="2400" smtClean="0">
                <a:solidFill>
                  <a:schemeClr val="tx1"/>
                </a:solidFill>
                <a:effectLst/>
                <a:latin typeface="微软雅黑" pitchFamily="34" charset="-122"/>
                <a:ea typeface="微软雅黑" pitchFamily="34" charset="-122"/>
              </a:rPr>
              <a:t>（二）基于胜任特征应聘申请表的审核</a:t>
            </a:r>
          </a:p>
          <a:p>
            <a:pPr marL="0" indent="0" eaLnBrk="1" hangingPunct="1">
              <a:lnSpc>
                <a:spcPts val="3500"/>
              </a:lnSpc>
              <a:spcBef>
                <a:spcPct val="0"/>
              </a:spcBef>
              <a:buFontTx/>
              <a:buNone/>
            </a:pPr>
            <a:r>
              <a:rPr lang="en-US" altLang="zh-CN" sz="2400" b="0" smtClean="0">
                <a:solidFill>
                  <a:schemeClr val="tx1"/>
                </a:solidFill>
                <a:effectLst/>
                <a:latin typeface="微软雅黑" pitchFamily="34" charset="-122"/>
                <a:ea typeface="微软雅黑" pitchFamily="34" charset="-122"/>
              </a:rPr>
              <a:t>1</a:t>
            </a:r>
            <a:r>
              <a:rPr lang="zh-CN" altLang="en-US" sz="2400" b="0" smtClean="0">
                <a:solidFill>
                  <a:schemeClr val="tx1"/>
                </a:solidFill>
                <a:effectLst/>
                <a:latin typeface="微软雅黑" pitchFamily="34" charset="-122"/>
                <a:ea typeface="微软雅黑" pitchFamily="34" charset="-122"/>
              </a:rPr>
              <a:t>、确定审核的标准</a:t>
            </a:r>
          </a:p>
          <a:p>
            <a:pPr marL="0" indent="0" eaLnBrk="1" hangingPunct="1">
              <a:lnSpc>
                <a:spcPts val="3500"/>
              </a:lnSpc>
              <a:spcBef>
                <a:spcPct val="0"/>
              </a:spcBef>
              <a:buFontTx/>
              <a:buNone/>
            </a:pPr>
            <a:r>
              <a:rPr lang="en-US" altLang="zh-CN" sz="2400" b="0" smtClean="0">
                <a:solidFill>
                  <a:schemeClr val="tx1"/>
                </a:solidFill>
                <a:effectLst/>
                <a:latin typeface="微软雅黑" pitchFamily="34" charset="-122"/>
                <a:ea typeface="微软雅黑" pitchFamily="34" charset="-122"/>
              </a:rPr>
              <a:t>2</a:t>
            </a:r>
            <a:r>
              <a:rPr lang="zh-CN" altLang="en-US" sz="2400" b="0" smtClean="0">
                <a:solidFill>
                  <a:schemeClr val="tx1"/>
                </a:solidFill>
                <a:effectLst/>
                <a:latin typeface="微软雅黑" pitchFamily="34" charset="-122"/>
                <a:ea typeface="微软雅黑" pitchFamily="34" charset="-122"/>
              </a:rPr>
              <a:t>、选择审核的方法：</a:t>
            </a:r>
          </a:p>
          <a:p>
            <a:pPr marL="0" indent="0" eaLnBrk="1" hangingPunct="1">
              <a:lnSpc>
                <a:spcPts val="3500"/>
              </a:lnSpc>
              <a:spcBef>
                <a:spcPct val="0"/>
              </a:spcBef>
              <a:buFontTx/>
              <a:buNone/>
            </a:pPr>
            <a:r>
              <a:rPr lang="zh-CN" altLang="en-US" sz="2400" b="0" u="sng" smtClean="0">
                <a:solidFill>
                  <a:schemeClr val="tx1"/>
                </a:solidFill>
                <a:effectLst/>
                <a:latin typeface="微软雅黑" pitchFamily="34" charset="-122"/>
                <a:ea typeface="微软雅黑" pitchFamily="34" charset="-122"/>
              </a:rPr>
              <a:t>立即排除法</a:t>
            </a:r>
            <a:r>
              <a:rPr lang="zh-CN" altLang="en-US" sz="2400" b="0" smtClean="0">
                <a:solidFill>
                  <a:schemeClr val="tx1"/>
                </a:solidFill>
                <a:effectLst/>
                <a:latin typeface="微软雅黑" pitchFamily="34" charset="-122"/>
                <a:ea typeface="微软雅黑" pitchFamily="34" charset="-122"/>
              </a:rPr>
              <a:t>：根据评分结果即刻决定候选人取舍的方法。</a:t>
            </a:r>
          </a:p>
          <a:p>
            <a:pPr marL="0" indent="0" eaLnBrk="1" hangingPunct="1">
              <a:lnSpc>
                <a:spcPts val="3500"/>
              </a:lnSpc>
              <a:spcBef>
                <a:spcPct val="0"/>
              </a:spcBef>
              <a:buFontTx/>
              <a:buNone/>
            </a:pPr>
            <a:r>
              <a:rPr lang="zh-CN" altLang="en-US" sz="2400" b="0" u="sng" smtClean="0">
                <a:solidFill>
                  <a:schemeClr val="tx1"/>
                </a:solidFill>
                <a:effectLst/>
                <a:latin typeface="微软雅黑" pitchFamily="34" charset="-122"/>
                <a:ea typeface="微软雅黑" pitchFamily="34" charset="-122"/>
              </a:rPr>
              <a:t>轮流比较法</a:t>
            </a:r>
            <a:r>
              <a:rPr lang="zh-CN" altLang="en-US" sz="2400" b="0" smtClean="0">
                <a:solidFill>
                  <a:schemeClr val="tx1"/>
                </a:solidFill>
                <a:effectLst/>
                <a:latin typeface="微软雅黑" pitchFamily="34" charset="-122"/>
                <a:ea typeface="微软雅黑" pitchFamily="34" charset="-122"/>
              </a:rPr>
              <a:t>：是先对候选人的申请表进行全面的评分，然后再统计各个候选人的总体得分，最后再根据得分决定应聘者的取舍。</a:t>
            </a:r>
          </a:p>
          <a:p>
            <a:pPr marL="0" indent="0" eaLnBrk="1" hangingPunct="1">
              <a:lnSpc>
                <a:spcPts val="3500"/>
              </a:lnSpc>
              <a:spcBef>
                <a:spcPct val="0"/>
              </a:spcBef>
              <a:buFontTx/>
              <a:buNone/>
            </a:pPr>
            <a:r>
              <a:rPr lang="zh-CN" altLang="en-US" sz="2400" b="0" smtClean="0">
                <a:solidFill>
                  <a:schemeClr val="tx1"/>
                </a:solidFill>
                <a:effectLst/>
                <a:latin typeface="微软雅黑" pitchFamily="34" charset="-122"/>
                <a:ea typeface="微软雅黑" pitchFamily="34" charset="-122"/>
              </a:rPr>
              <a:t>注意：两种方法的优缺点</a:t>
            </a:r>
          </a:p>
          <a:p>
            <a:pPr marL="0" indent="0" eaLnBrk="1" hangingPunct="1">
              <a:lnSpc>
                <a:spcPts val="3500"/>
              </a:lnSpc>
              <a:spcBef>
                <a:spcPct val="0"/>
              </a:spcBef>
              <a:buFontTx/>
              <a:buNone/>
            </a:pPr>
            <a:r>
              <a:rPr lang="zh-CN" altLang="en-US" sz="2400" smtClean="0">
                <a:solidFill>
                  <a:schemeClr val="tx1"/>
                </a:solidFill>
                <a:effectLst/>
                <a:latin typeface="微软雅黑" pitchFamily="34" charset="-122"/>
                <a:ea typeface="微软雅黑" pitchFamily="34" charset="-122"/>
              </a:rPr>
              <a:t>（三）立即排除法执行过程</a:t>
            </a:r>
            <a:r>
              <a:rPr lang="zh-CN" altLang="en-US" sz="2400" b="0" smtClean="0">
                <a:solidFill>
                  <a:schemeClr val="tx1"/>
                </a:solidFill>
                <a:effectLst/>
                <a:latin typeface="微软雅黑" pitchFamily="34" charset="-122"/>
                <a:ea typeface="微软雅黑" pitchFamily="34" charset="-122"/>
              </a:rPr>
              <a:t>（自阅）</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358378" y="476251"/>
            <a:ext cx="5928122" cy="809625"/>
          </a:xfrm>
        </p:spPr>
        <p:txBody>
          <a:bodyPr/>
          <a:lstStyle/>
          <a:p>
            <a:pPr algn="l" eaLnBrk="1" hangingPunct="1"/>
            <a:r>
              <a:rPr lang="zh-CN" altLang="en-US" sz="4000" smtClean="0">
                <a:solidFill>
                  <a:srgbClr val="FF0000"/>
                </a:solidFill>
                <a:effectLst/>
                <a:latin typeface="微软雅黑" pitchFamily="34" charset="-122"/>
                <a:ea typeface="微软雅黑" pitchFamily="34" charset="-122"/>
              </a:rPr>
              <a:t>四、行为面试流程设计的主要步骤</a:t>
            </a:r>
          </a:p>
        </p:txBody>
      </p:sp>
      <p:sp>
        <p:nvSpPr>
          <p:cNvPr id="165891" name="Rectangle 3"/>
          <p:cNvSpPr>
            <a:spLocks noGrp="1" noChangeArrowheads="1"/>
          </p:cNvSpPr>
          <p:nvPr>
            <p:ph type="body" idx="1"/>
          </p:nvPr>
        </p:nvSpPr>
        <p:spPr>
          <a:xfrm>
            <a:off x="392907" y="1287464"/>
            <a:ext cx="6590110" cy="4141787"/>
          </a:xfrm>
        </p:spPr>
        <p:txBody>
          <a:bodyPr/>
          <a:lstStyle/>
          <a:p>
            <a:pPr marL="0" indent="0" eaLnBrk="1" hangingPunct="1">
              <a:lnSpc>
                <a:spcPct val="150000"/>
              </a:lnSpc>
              <a:spcBef>
                <a:spcPct val="0"/>
              </a:spcBef>
              <a:buFontTx/>
              <a:buNone/>
            </a:pPr>
            <a:r>
              <a:rPr lang="zh-CN" altLang="en-US" sz="2400" b="0" smtClean="0">
                <a:solidFill>
                  <a:schemeClr val="tx1"/>
                </a:solidFill>
                <a:effectLst/>
                <a:latin typeface="微软雅黑" pitchFamily="34" charset="-122"/>
                <a:ea typeface="微软雅黑" pitchFamily="34" charset="-122"/>
              </a:rPr>
              <a:t>行为面试流程设计在基于胜任特征的招聘与甄选流程设计中占有极其主要的地位，它是全部工作环节中最为关键的核心环节。</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1</a:t>
            </a:r>
            <a:r>
              <a:rPr lang="zh-CN" altLang="en-US" sz="2400" b="0" smtClean="0">
                <a:solidFill>
                  <a:schemeClr val="tx1"/>
                </a:solidFill>
                <a:effectLst/>
                <a:latin typeface="微软雅黑" pitchFamily="34" charset="-122"/>
                <a:ea typeface="微软雅黑" pitchFamily="34" charset="-122"/>
              </a:rPr>
              <a:t>、全面分析岗位信息；</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2</a:t>
            </a:r>
            <a:r>
              <a:rPr lang="zh-CN" altLang="en-US" sz="2400" b="0" smtClean="0">
                <a:solidFill>
                  <a:schemeClr val="tx1"/>
                </a:solidFill>
                <a:effectLst/>
                <a:latin typeface="微软雅黑" pitchFamily="34" charset="-122"/>
                <a:ea typeface="微软雅黑" pitchFamily="34" charset="-122"/>
              </a:rPr>
              <a:t>、选定必测胜任特征；</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3</a:t>
            </a:r>
            <a:r>
              <a:rPr lang="zh-CN" altLang="en-US" sz="2400" b="0" smtClean="0">
                <a:solidFill>
                  <a:schemeClr val="tx1"/>
                </a:solidFill>
                <a:effectLst/>
                <a:latin typeface="微软雅黑" pitchFamily="34" charset="-122"/>
                <a:ea typeface="微软雅黑" pitchFamily="34" charset="-122"/>
              </a:rPr>
              <a:t>、设计行为面试体系；</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4</a:t>
            </a:r>
            <a:r>
              <a:rPr lang="zh-CN" altLang="en-US" sz="2400" b="0" smtClean="0">
                <a:solidFill>
                  <a:schemeClr val="tx1"/>
                </a:solidFill>
                <a:effectLst/>
                <a:latin typeface="微软雅黑" pitchFamily="34" charset="-122"/>
                <a:ea typeface="微软雅黑" pitchFamily="34" charset="-122"/>
              </a:rPr>
              <a:t>、评估设计出的体系；</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5</a:t>
            </a:r>
            <a:r>
              <a:rPr lang="zh-CN" altLang="en-US" sz="2400" b="0" smtClean="0">
                <a:solidFill>
                  <a:schemeClr val="tx1"/>
                </a:solidFill>
                <a:effectLst/>
                <a:latin typeface="微软雅黑" pitchFamily="34" charset="-122"/>
                <a:ea typeface="微软雅黑" pitchFamily="34" charset="-122"/>
              </a:rPr>
              <a:t>、行为面试流程的实施。</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图片 3" descr="屏幕快照 2015-04-15 上午10.59.41.png"/>
          <p:cNvPicPr>
            <a:picLocks noChangeAspect="1"/>
          </p:cNvPicPr>
          <p:nvPr/>
        </p:nvPicPr>
        <p:blipFill>
          <a:blip r:embed="rId2"/>
          <a:srcRect/>
          <a:stretch>
            <a:fillRect/>
          </a:stretch>
        </p:blipFill>
        <p:spPr bwMode="auto">
          <a:xfrm>
            <a:off x="2034779" y="12701"/>
            <a:ext cx="6885384" cy="685641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图片 2" descr="屏幕快照 2015-04-15 上午11.01.41.png"/>
          <p:cNvPicPr>
            <a:picLocks noChangeAspect="1"/>
          </p:cNvPicPr>
          <p:nvPr/>
        </p:nvPicPr>
        <p:blipFill>
          <a:blip r:embed="rId2"/>
          <a:srcRect/>
          <a:stretch>
            <a:fillRect/>
          </a:stretch>
        </p:blipFill>
        <p:spPr bwMode="auto">
          <a:xfrm>
            <a:off x="2141935" y="1589"/>
            <a:ext cx="6880622" cy="68548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339329" y="500063"/>
            <a:ext cx="5250656" cy="785812"/>
          </a:xfrm>
        </p:spPr>
        <p:txBody>
          <a:bodyPr/>
          <a:lstStyle/>
          <a:p>
            <a:pPr algn="l" eaLnBrk="1" hangingPunct="1"/>
            <a:r>
              <a:rPr lang="zh-CN" altLang="en-US" sz="4000" smtClean="0">
                <a:solidFill>
                  <a:srgbClr val="FF0000"/>
                </a:solidFill>
                <a:effectLst/>
                <a:latin typeface="微软雅黑" pitchFamily="34" charset="-122"/>
                <a:ea typeface="微软雅黑" pitchFamily="34" charset="-122"/>
              </a:rPr>
              <a:t>五、基于胜任特征的背景审查</a:t>
            </a:r>
          </a:p>
        </p:txBody>
      </p:sp>
      <p:sp>
        <p:nvSpPr>
          <p:cNvPr id="168963" name="Rectangle 3"/>
          <p:cNvSpPr>
            <a:spLocks noGrp="1" noChangeArrowheads="1"/>
          </p:cNvSpPr>
          <p:nvPr>
            <p:ph type="body" idx="1"/>
          </p:nvPr>
        </p:nvSpPr>
        <p:spPr>
          <a:xfrm>
            <a:off x="392907" y="1296989"/>
            <a:ext cx="6804422" cy="4346575"/>
          </a:xfrm>
        </p:spPr>
        <p:txBody>
          <a:bodyPr/>
          <a:lstStyle/>
          <a:p>
            <a:pPr marL="0" indent="0" eaLnBrk="1" hangingPunct="1">
              <a:lnSpc>
                <a:spcPct val="150000"/>
              </a:lnSpc>
              <a:spcBef>
                <a:spcPct val="0"/>
              </a:spcBef>
              <a:buFontTx/>
              <a:buNone/>
            </a:pPr>
            <a:r>
              <a:rPr lang="zh-CN" altLang="en-US" sz="2400" b="0" smtClean="0">
                <a:solidFill>
                  <a:schemeClr val="tx1"/>
                </a:solidFill>
                <a:effectLst/>
                <a:latin typeface="微软雅黑" pitchFamily="34" charset="-122"/>
                <a:ea typeface="微软雅黑" pitchFamily="34" charset="-122"/>
              </a:rPr>
              <a:t>主要审查：一是已经获得的信息进行确认和证实；二是对尚未完全弄清的重要问题进行深入的追踪和调查。</a:t>
            </a:r>
          </a:p>
          <a:p>
            <a:pPr marL="0" indent="0" eaLnBrk="1" hangingPunct="1">
              <a:lnSpc>
                <a:spcPct val="150000"/>
              </a:lnSpc>
              <a:spcBef>
                <a:spcPct val="0"/>
              </a:spcBef>
              <a:buFontTx/>
              <a:buNone/>
            </a:pPr>
            <a:r>
              <a:rPr lang="zh-CN" altLang="en-US" sz="2400" b="0" smtClean="0">
                <a:solidFill>
                  <a:schemeClr val="tx1"/>
                </a:solidFill>
                <a:effectLst/>
                <a:latin typeface="微软雅黑" pitchFamily="34" charset="-122"/>
                <a:ea typeface="微软雅黑" pitchFamily="34" charset="-122"/>
              </a:rPr>
              <a:t>在审查时还应当注意把握好以下几个关键点：</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1</a:t>
            </a:r>
            <a:r>
              <a:rPr lang="zh-CN" altLang="en-US" sz="2400" b="0" smtClean="0">
                <a:solidFill>
                  <a:schemeClr val="tx1"/>
                </a:solidFill>
                <a:effectLst/>
                <a:latin typeface="微软雅黑" pitchFamily="34" charset="-122"/>
                <a:ea typeface="微软雅黑" pitchFamily="34" charset="-122"/>
              </a:rPr>
              <a:t>、对候选人进行背景审查时，调查渠道应尽量多样化；</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2</a:t>
            </a:r>
            <a:r>
              <a:rPr lang="zh-CN" altLang="en-US" sz="2400" b="0" smtClean="0">
                <a:solidFill>
                  <a:schemeClr val="tx1"/>
                </a:solidFill>
                <a:effectLst/>
                <a:latin typeface="微软雅黑" pitchFamily="34" charset="-122"/>
                <a:ea typeface="微软雅黑" pitchFamily="34" charset="-122"/>
              </a:rPr>
              <a:t>、在进行背景调查时，必须注意询问技巧和方式，特别是在候选人还没有离开原来的工作单位的情况下；</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3</a:t>
            </a:r>
            <a:r>
              <a:rPr lang="zh-CN" altLang="en-US" sz="2400" b="0" smtClean="0">
                <a:solidFill>
                  <a:schemeClr val="tx1"/>
                </a:solidFill>
                <a:effectLst/>
                <a:latin typeface="微软雅黑" pitchFamily="34" charset="-122"/>
                <a:ea typeface="微软雅黑" pitchFamily="34" charset="-122"/>
              </a:rPr>
              <a:t>、必须具有很强的针对性，否则会流于形式，缺乏失效。</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7219" y="982663"/>
            <a:ext cx="7379494" cy="1079500"/>
          </a:xfrm>
        </p:spPr>
        <p:txBody>
          <a:bodyPr/>
          <a:lstStyle/>
          <a:p>
            <a:pPr algn="l">
              <a:defRPr/>
            </a:pPr>
            <a:r>
              <a:rPr lang="en-US" altLang="zh-CN" dirty="0" smtClean="0">
                <a:solidFill>
                  <a:srgbClr val="FF0000"/>
                </a:solidFill>
                <a:effectLst/>
                <a:ea typeface="微软雅黑"/>
              </a:rPr>
              <a:t/>
            </a:r>
            <a:br>
              <a:rPr lang="en-US" altLang="zh-CN" dirty="0" smtClean="0">
                <a:solidFill>
                  <a:srgbClr val="FF0000"/>
                </a:solidFill>
                <a:effectLst/>
                <a:ea typeface="微软雅黑"/>
              </a:rPr>
            </a:br>
            <a:r>
              <a:rPr lang="zh-CN" altLang="zh-CN" dirty="0" smtClean="0">
                <a:solidFill>
                  <a:srgbClr val="FF0000"/>
                </a:solidFill>
                <a:effectLst/>
                <a:ea typeface="微软雅黑"/>
              </a:rPr>
              <a:t>招</a:t>
            </a:r>
            <a:r>
              <a:rPr lang="zh-CN" altLang="zh-CN" dirty="0">
                <a:solidFill>
                  <a:srgbClr val="FF0000"/>
                </a:solidFill>
                <a:effectLst/>
                <a:ea typeface="微软雅黑"/>
              </a:rPr>
              <a:t>聘与配置</a:t>
            </a:r>
            <a:r>
              <a:rPr lang="en-US" altLang="zh-CN" sz="2800" dirty="0">
                <a:solidFill>
                  <a:srgbClr val="FF0000"/>
                </a:solidFill>
                <a:effectLst/>
                <a:latin typeface="微软雅黑"/>
              </a:rPr>
              <a:t/>
            </a:r>
            <a:br>
              <a:rPr lang="en-US" altLang="zh-CN" sz="2800" dirty="0">
                <a:solidFill>
                  <a:srgbClr val="FF0000"/>
                </a:solidFill>
                <a:effectLst/>
                <a:latin typeface="微软雅黑"/>
              </a:rPr>
            </a:br>
            <a:endParaRPr lang="zh-CN" altLang="en-US" dirty="0"/>
          </a:p>
        </p:txBody>
      </p:sp>
      <p:sp>
        <p:nvSpPr>
          <p:cNvPr id="3" name="内容占位符 2"/>
          <p:cNvSpPr>
            <a:spLocks noGrp="1"/>
          </p:cNvSpPr>
          <p:nvPr>
            <p:ph idx="1"/>
          </p:nvPr>
        </p:nvSpPr>
        <p:spPr>
          <a:xfrm>
            <a:off x="619125" y="2278063"/>
            <a:ext cx="7093744" cy="1009650"/>
          </a:xfrm>
        </p:spPr>
        <p:txBody>
          <a:bodyPr/>
          <a:lstStyle/>
          <a:p>
            <a:pPr marL="0" indent="0">
              <a:buFontTx/>
              <a:buNone/>
              <a:defRPr/>
            </a:pPr>
            <a:r>
              <a:rPr lang="zh-CN" altLang="zh-CN" sz="4000" smtClean="0">
                <a:solidFill>
                  <a:srgbClr val="000000"/>
                </a:solidFill>
                <a:effectLst/>
                <a:latin typeface="微软雅黑" pitchFamily="34" charset="-122"/>
                <a:ea typeface="微软雅黑" pitchFamily="34" charset="-122"/>
              </a:rPr>
              <a:t>第三节</a:t>
            </a:r>
            <a:r>
              <a:rPr lang="en-US" altLang="zh-CN" sz="4000" smtClean="0">
                <a:solidFill>
                  <a:srgbClr val="000000"/>
                </a:solidFill>
                <a:effectLst/>
                <a:latin typeface="微软雅黑" pitchFamily="34" charset="-122"/>
                <a:ea typeface="微软雅黑" pitchFamily="34" charset="-122"/>
              </a:rPr>
              <a:t>  </a:t>
            </a:r>
            <a:r>
              <a:rPr lang="zh-CN" altLang="zh-CN" sz="4000" smtClean="0">
                <a:solidFill>
                  <a:srgbClr val="000000"/>
                </a:solidFill>
                <a:effectLst/>
                <a:latin typeface="微软雅黑" pitchFamily="34" charset="-122"/>
                <a:ea typeface="微软雅黑" pitchFamily="34" charset="-122"/>
              </a:rPr>
              <a:t>企业人才招聘与甄选</a:t>
            </a:r>
            <a:endParaRPr lang="zh-CN" altLang="zh-CN" sz="4000" smtClean="0">
              <a:effectLst/>
              <a:latin typeface="微软雅黑" pitchFamily="34" charset="-122"/>
              <a:ea typeface="微软雅黑" pitchFamily="34" charset="-122"/>
              <a:cs typeface="Times New Roman" pitchFamily="18" charset="0"/>
            </a:endParaRPr>
          </a:p>
          <a:p>
            <a:pPr marL="0" indent="0">
              <a:buFontTx/>
              <a:buNone/>
              <a:defRPr/>
            </a:pPr>
            <a:endParaRPr lang="zh-CN" altLang="en-US" smtClean="0">
              <a:effectLst>
                <a:outerShdw blurRad="38100" dist="38100" dir="2700000" algn="tl">
                  <a:srgbClr val="C0C0C0"/>
                </a:outerShdw>
              </a:effectLst>
            </a:endParaRPr>
          </a:p>
        </p:txBody>
      </p:sp>
      <p:sp>
        <p:nvSpPr>
          <p:cNvPr id="169988" name="TextBox 3"/>
          <p:cNvSpPr txBox="1">
            <a:spLocks noChangeArrowheads="1"/>
          </p:cNvSpPr>
          <p:nvPr/>
        </p:nvSpPr>
        <p:spPr bwMode="auto">
          <a:xfrm>
            <a:off x="622698" y="3495675"/>
            <a:ext cx="7506890" cy="1477328"/>
          </a:xfrm>
          <a:prstGeom prst="rect">
            <a:avLst/>
          </a:prstGeom>
          <a:noFill/>
          <a:ln w="9525">
            <a:noFill/>
            <a:miter lim="800000"/>
            <a:headEnd/>
            <a:tailEnd/>
          </a:ln>
        </p:spPr>
        <p:txBody>
          <a:bodyPr>
            <a:spAutoFit/>
          </a:bodyPr>
          <a:lstStyle/>
          <a:p>
            <a:pPr algn="just"/>
            <a:r>
              <a:rPr lang="zh-CN" altLang="zh-CN" sz="3600">
                <a:solidFill>
                  <a:srgbClr val="FF0000"/>
                </a:solidFill>
                <a:latin typeface="微软雅黑" pitchFamily="34" charset="-122"/>
                <a:ea typeface="微软雅黑" pitchFamily="34" charset="-122"/>
              </a:rPr>
              <a:t>第三单元</a:t>
            </a:r>
            <a:r>
              <a:rPr lang="en-US" altLang="zh-CN" sz="3600">
                <a:solidFill>
                  <a:srgbClr val="FF0000"/>
                </a:solidFill>
                <a:latin typeface="微软雅黑" pitchFamily="34" charset="-122"/>
                <a:ea typeface="微软雅黑" pitchFamily="34" charset="-122"/>
              </a:rPr>
              <a:t>  </a:t>
            </a:r>
            <a:r>
              <a:rPr lang="zh-CN" altLang="zh-CN" sz="3600">
                <a:solidFill>
                  <a:srgbClr val="FF0000"/>
                </a:solidFill>
                <a:latin typeface="微软雅黑" pitchFamily="34" charset="-122"/>
                <a:ea typeface="微软雅黑" pitchFamily="34" charset="-122"/>
              </a:rPr>
              <a:t>企业人才的录用决策</a:t>
            </a:r>
            <a:r>
              <a:rPr lang="zh-CN" altLang="en-US" sz="3600">
                <a:solidFill>
                  <a:srgbClr val="FF0000"/>
                </a:solidFill>
                <a:latin typeface="微软雅黑" pitchFamily="34" charset="-122"/>
                <a:ea typeface="微软雅黑" pitchFamily="34" charset="-122"/>
              </a:rPr>
              <a:t>、</a:t>
            </a:r>
            <a:r>
              <a:rPr lang="zh-CN" altLang="zh-CN" sz="3600">
                <a:solidFill>
                  <a:srgbClr val="FF0000"/>
                </a:solidFill>
                <a:latin typeface="微软雅黑" pitchFamily="34" charset="-122"/>
                <a:ea typeface="微软雅黑" pitchFamily="34" charset="-122"/>
              </a:rPr>
              <a:t>反馈与评估</a:t>
            </a:r>
            <a:endParaRPr lang="zh-CN" altLang="zh-CN" sz="3600">
              <a:solidFill>
                <a:srgbClr val="FF0000"/>
              </a:solidFill>
              <a:latin typeface="微软雅黑" pitchFamily="34" charset="-122"/>
              <a:ea typeface="微软雅黑" pitchFamily="34" charset="-122"/>
              <a:cs typeface="Times New Roman" pitchFamily="18" charset="0"/>
            </a:endParaRPr>
          </a:p>
          <a:p>
            <a:endParaRPr lang="zh-CN" alt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575073" y="690564"/>
            <a:ext cx="1210865" cy="738187"/>
          </a:xfrm>
        </p:spPr>
        <p:txBody>
          <a:bodyPr/>
          <a:lstStyle/>
          <a:p>
            <a:pPr algn="l" eaLnBrk="1" hangingPunct="1">
              <a:lnSpc>
                <a:spcPct val="150000"/>
              </a:lnSpc>
            </a:pPr>
            <a:r>
              <a:rPr lang="zh-CN" altLang="en-US" sz="4000" smtClean="0">
                <a:solidFill>
                  <a:srgbClr val="FF0000"/>
                </a:solidFill>
                <a:effectLst/>
                <a:latin typeface="微软雅黑" pitchFamily="34" charset="-122"/>
                <a:ea typeface="微软雅黑" pitchFamily="34" charset="-122"/>
              </a:rPr>
              <a:t>前言：</a:t>
            </a:r>
          </a:p>
        </p:txBody>
      </p:sp>
      <p:sp>
        <p:nvSpPr>
          <p:cNvPr id="171011" name="Rectangle 3"/>
          <p:cNvSpPr>
            <a:spLocks noGrp="1" noChangeArrowheads="1"/>
          </p:cNvSpPr>
          <p:nvPr>
            <p:ph type="body" idx="1"/>
          </p:nvPr>
        </p:nvSpPr>
        <p:spPr>
          <a:xfrm>
            <a:off x="619125" y="1557339"/>
            <a:ext cx="5453063" cy="3443287"/>
          </a:xfrm>
        </p:spPr>
        <p:txBody>
          <a:bodyPr/>
          <a:lstStyle/>
          <a:p>
            <a:pPr marL="0" indent="0" eaLnBrk="1" hangingPunct="1">
              <a:lnSpc>
                <a:spcPct val="150000"/>
              </a:lnSpc>
              <a:spcBef>
                <a:spcPct val="0"/>
              </a:spcBef>
              <a:buFontTx/>
              <a:buNone/>
            </a:pPr>
            <a:r>
              <a:rPr lang="zh-CN" altLang="en-US" sz="2400" b="0" smtClean="0">
                <a:solidFill>
                  <a:schemeClr val="tx1"/>
                </a:solidFill>
                <a:effectLst/>
                <a:latin typeface="微软雅黑" pitchFamily="34" charset="-122"/>
                <a:ea typeface="微软雅黑" pitchFamily="34" charset="-122"/>
              </a:rPr>
              <a:t>企业人才的录用、反馈与评估的含义：</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1</a:t>
            </a:r>
            <a:r>
              <a:rPr lang="zh-CN" altLang="en-US" sz="2400" b="0" smtClean="0">
                <a:solidFill>
                  <a:schemeClr val="tx1"/>
                </a:solidFill>
                <a:effectLst/>
                <a:latin typeface="微软雅黑" pitchFamily="34" charset="-122"/>
                <a:ea typeface="微软雅黑" pitchFamily="34" charset="-122"/>
              </a:rPr>
              <a:t>、企业人才招聘作为人力资源管理起点；</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2</a:t>
            </a:r>
            <a:r>
              <a:rPr lang="zh-CN" altLang="en-US" sz="2400" b="0" smtClean="0">
                <a:solidFill>
                  <a:schemeClr val="tx1"/>
                </a:solidFill>
                <a:effectLst/>
                <a:latin typeface="微软雅黑" pitchFamily="34" charset="-122"/>
                <a:ea typeface="微软雅黑" pitchFamily="34" charset="-122"/>
              </a:rPr>
              <a:t>、企业人才的招聘可以分为招聘准备、招聘实施和招聘评估三个阶段；</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3</a:t>
            </a:r>
            <a:r>
              <a:rPr lang="zh-CN" altLang="en-US" sz="2400" b="0" smtClean="0">
                <a:solidFill>
                  <a:schemeClr val="tx1"/>
                </a:solidFill>
                <a:effectLst/>
                <a:latin typeface="微软雅黑" pitchFamily="34" charset="-122"/>
                <a:ea typeface="微软雅黑" pitchFamily="34" charset="-122"/>
              </a:rPr>
              <a:t>、人才招聘的实施阶段又是招募、甄选、录用和评估四个重要步骤组成的。</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46485" y="1266825"/>
            <a:ext cx="2196703" cy="590550"/>
          </a:xfrm>
        </p:spPr>
        <p:txBody>
          <a:bodyPr>
            <a:normAutofit fontScale="90000"/>
          </a:bodyPr>
          <a:lstStyle/>
          <a:p>
            <a:pPr algn="l" eaLnBrk="1" hangingPunct="1"/>
            <a:r>
              <a:rPr lang="zh-CN" altLang="en-US" sz="2400" smtClean="0">
                <a:solidFill>
                  <a:schemeClr val="tx1"/>
                </a:solidFill>
                <a:effectLst/>
                <a:latin typeface="微软雅黑" pitchFamily="34" charset="-122"/>
                <a:ea typeface="微软雅黑" pitchFamily="34" charset="-122"/>
              </a:rPr>
              <a:t>（三）能力的含义</a:t>
            </a:r>
          </a:p>
        </p:txBody>
      </p:sp>
      <p:sp>
        <p:nvSpPr>
          <p:cNvPr id="125955" name="Rectangle 3"/>
          <p:cNvSpPr>
            <a:spLocks noGrp="1" noChangeArrowheads="1"/>
          </p:cNvSpPr>
          <p:nvPr>
            <p:ph type="body" idx="1"/>
          </p:nvPr>
        </p:nvSpPr>
        <p:spPr>
          <a:xfrm>
            <a:off x="545306" y="1916114"/>
            <a:ext cx="5473304" cy="1798637"/>
          </a:xfrm>
        </p:spPr>
        <p:txBody>
          <a:bodyPr>
            <a:normAutofit fontScale="85000" lnSpcReduction="10000"/>
          </a:bodyPr>
          <a:lstStyle/>
          <a:p>
            <a:pPr marL="0" indent="0" eaLnBrk="1" hangingPunct="1">
              <a:lnSpc>
                <a:spcPct val="150000"/>
              </a:lnSpc>
              <a:spcBef>
                <a:spcPct val="0"/>
              </a:spcBef>
              <a:buFontTx/>
              <a:buNone/>
            </a:pPr>
            <a:r>
              <a:rPr lang="zh-CN" altLang="en-US" sz="2400" b="0" smtClean="0">
                <a:solidFill>
                  <a:schemeClr val="tx1"/>
                </a:solidFill>
                <a:effectLst/>
                <a:latin typeface="微软雅黑" pitchFamily="34" charset="-122"/>
                <a:ea typeface="微软雅黑" pitchFamily="34" charset="-122"/>
              </a:rPr>
              <a:t>指个体顺利完成某项体力或脑力活动所必需的系统和条件，并直接影响着绩效的个性心理特征。能力其实是一种内在的心理品质。</a:t>
            </a:r>
          </a:p>
        </p:txBody>
      </p:sp>
      <p:sp>
        <p:nvSpPr>
          <p:cNvPr id="125956" name="TextBox 1"/>
          <p:cNvSpPr txBox="1">
            <a:spLocks noChangeArrowheads="1"/>
          </p:cNvSpPr>
          <p:nvPr/>
        </p:nvSpPr>
        <p:spPr bwMode="auto">
          <a:xfrm>
            <a:off x="553641" y="500064"/>
            <a:ext cx="4806553" cy="1323439"/>
          </a:xfrm>
          <a:prstGeom prst="rect">
            <a:avLst/>
          </a:prstGeom>
          <a:noFill/>
          <a:ln w="9525">
            <a:noFill/>
            <a:miter lim="800000"/>
            <a:headEnd/>
            <a:tailEnd/>
          </a:ln>
        </p:spPr>
        <p:txBody>
          <a:bodyPr>
            <a:spAutoFit/>
          </a:bodyPr>
          <a:lstStyle/>
          <a:p>
            <a:r>
              <a:rPr lang="zh-CN" altLang="en-US" sz="4000">
                <a:solidFill>
                  <a:srgbClr val="FF0000"/>
                </a:solidFill>
                <a:latin typeface="微软雅黑" pitchFamily="34" charset="-122"/>
                <a:ea typeface="微软雅黑" pitchFamily="34" charset="-122"/>
              </a:rPr>
              <a:t>一、心理测试及其相关概念</a:t>
            </a:r>
            <a:endParaRPr lang="zh-CN" altLang="en-US"/>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285750" y="500064"/>
            <a:ext cx="6952060" cy="928687"/>
          </a:xfrm>
        </p:spPr>
        <p:txBody>
          <a:bodyPr/>
          <a:lstStyle/>
          <a:p>
            <a:pPr algn="l" eaLnBrk="1" hangingPunct="1">
              <a:lnSpc>
                <a:spcPct val="90000"/>
              </a:lnSpc>
            </a:pPr>
            <a:r>
              <a:rPr lang="en-US" altLang="zh-CN" sz="4000" smtClean="0">
                <a:solidFill>
                  <a:srgbClr val="FF0000"/>
                </a:solidFill>
                <a:effectLst/>
                <a:latin typeface="微软雅黑" pitchFamily="34" charset="-122"/>
                <a:ea typeface="微软雅黑" pitchFamily="34" charset="-122"/>
              </a:rPr>
              <a:t>【</a:t>
            </a:r>
            <a:r>
              <a:rPr lang="zh-CN" altLang="en-US" sz="4000" smtClean="0">
                <a:solidFill>
                  <a:srgbClr val="FF0000"/>
                </a:solidFill>
                <a:effectLst/>
                <a:latin typeface="微软雅黑" pitchFamily="34" charset="-122"/>
                <a:ea typeface="微软雅黑" pitchFamily="34" charset="-122"/>
              </a:rPr>
              <a:t>能力要求</a:t>
            </a:r>
            <a:r>
              <a:rPr lang="en-US" altLang="zh-CN" sz="4000" smtClean="0">
                <a:solidFill>
                  <a:srgbClr val="FF0000"/>
                </a:solidFill>
                <a:effectLst/>
                <a:latin typeface="微软雅黑" pitchFamily="34" charset="-122"/>
                <a:ea typeface="微软雅黑" pitchFamily="34" charset="-122"/>
              </a:rPr>
              <a:t>】</a:t>
            </a:r>
            <a:r>
              <a:rPr lang="zh-CN" altLang="en-US" sz="4000" smtClean="0">
                <a:solidFill>
                  <a:srgbClr val="FF0000"/>
                </a:solidFill>
                <a:effectLst/>
                <a:latin typeface="微软雅黑" pitchFamily="34" charset="-122"/>
                <a:ea typeface="微软雅黑" pitchFamily="34" charset="-122"/>
              </a:rPr>
              <a:t>一、人才录用决策的程序</a:t>
            </a:r>
          </a:p>
        </p:txBody>
      </p:sp>
      <p:sp>
        <p:nvSpPr>
          <p:cNvPr id="239619" name="Rectangle 3"/>
          <p:cNvSpPr>
            <a:spLocks noGrp="1" noChangeArrowheads="1"/>
          </p:cNvSpPr>
          <p:nvPr>
            <p:ph type="body" idx="1"/>
          </p:nvPr>
        </p:nvSpPr>
        <p:spPr>
          <a:xfrm>
            <a:off x="561975" y="1341438"/>
            <a:ext cx="6635354" cy="4587875"/>
          </a:xfrm>
        </p:spPr>
        <p:txBody>
          <a:bodyPr/>
          <a:lstStyle/>
          <a:p>
            <a:pPr marL="0" indent="0" eaLnBrk="1" hangingPunct="1">
              <a:lnSpc>
                <a:spcPct val="150000"/>
              </a:lnSpc>
              <a:spcBef>
                <a:spcPct val="0"/>
              </a:spcBef>
              <a:buFontTx/>
              <a:buNone/>
              <a:defRPr/>
            </a:pPr>
            <a:r>
              <a:rPr lang="en-US" altLang="zh-CN" sz="2400" b="0" smtClean="0">
                <a:solidFill>
                  <a:schemeClr val="tx1"/>
                </a:solidFill>
                <a:effectLst/>
                <a:latin typeface="微软雅黑" pitchFamily="34" charset="-122"/>
                <a:ea typeface="微软雅黑" pitchFamily="34" charset="-122"/>
              </a:rPr>
              <a:t>1</a:t>
            </a:r>
            <a:r>
              <a:rPr lang="zh-CN" altLang="en-US" sz="2400" b="0" smtClean="0">
                <a:solidFill>
                  <a:schemeClr val="tx1"/>
                </a:solidFill>
                <a:effectLst/>
                <a:latin typeface="微软雅黑" pitchFamily="34" charset="-122"/>
                <a:ea typeface="微软雅黑" pitchFamily="34" charset="-122"/>
              </a:rPr>
              <a:t>、补充完善人才录用的标准；企业人才的录用标准是进行人才录用的基本依据。</a:t>
            </a:r>
          </a:p>
          <a:p>
            <a:pPr marL="0" indent="0" eaLnBrk="1" hangingPunct="1">
              <a:lnSpc>
                <a:spcPct val="150000"/>
              </a:lnSpc>
              <a:spcBef>
                <a:spcPct val="0"/>
              </a:spcBef>
              <a:buFontTx/>
              <a:buNone/>
              <a:defRPr/>
            </a:pPr>
            <a:r>
              <a:rPr lang="zh-CN" altLang="en-US" sz="2400" b="0" smtClean="0">
                <a:solidFill>
                  <a:schemeClr val="tx1"/>
                </a:solidFill>
                <a:effectLst/>
                <a:latin typeface="微软雅黑" pitchFamily="34" charset="-122"/>
                <a:ea typeface="微软雅黑" pitchFamily="34" charset="-122"/>
              </a:rPr>
              <a:t>注意：甄选阶段的申请表审核的流程与录用进行决策分析的过程基本上一致，区别在于：</a:t>
            </a:r>
          </a:p>
          <a:p>
            <a:pPr marL="0" indent="0" eaLnBrk="1" hangingPunct="1">
              <a:lnSpc>
                <a:spcPct val="150000"/>
              </a:lnSpc>
              <a:spcBef>
                <a:spcPct val="0"/>
              </a:spcBef>
              <a:buFontTx/>
              <a:buNone/>
              <a:defRPr/>
            </a:pPr>
            <a:r>
              <a:rPr lang="zh-CN" altLang="en-US" sz="2400" b="0" smtClean="0">
                <a:solidFill>
                  <a:schemeClr val="tx1"/>
                </a:solidFill>
                <a:effectLst/>
                <a:latin typeface="微软雅黑" pitchFamily="34" charset="-122"/>
                <a:ea typeface="微软雅黑" pitchFamily="34" charset="-122"/>
              </a:rPr>
              <a:t>（</a:t>
            </a:r>
            <a:r>
              <a:rPr lang="en-US" altLang="zh-CN" sz="2400" b="0" smtClean="0">
                <a:solidFill>
                  <a:schemeClr val="tx1"/>
                </a:solidFill>
                <a:effectLst/>
                <a:latin typeface="微软雅黑" pitchFamily="34" charset="-122"/>
                <a:ea typeface="微软雅黑" pitchFamily="34" charset="-122"/>
              </a:rPr>
              <a:t>1</a:t>
            </a:r>
            <a:r>
              <a:rPr lang="zh-CN" altLang="en-US" sz="2400" b="0" smtClean="0">
                <a:solidFill>
                  <a:schemeClr val="tx1"/>
                </a:solidFill>
                <a:effectLst/>
                <a:latin typeface="微软雅黑" pitchFamily="34" charset="-122"/>
                <a:ea typeface="微软雅黑" pitchFamily="34" charset="-122"/>
              </a:rPr>
              <a:t>）前者的基本目的是淘汰不胜任者；</a:t>
            </a:r>
          </a:p>
          <a:p>
            <a:pPr marL="0" indent="0" eaLnBrk="1" hangingPunct="1">
              <a:lnSpc>
                <a:spcPct val="150000"/>
              </a:lnSpc>
              <a:spcBef>
                <a:spcPct val="0"/>
              </a:spcBef>
              <a:buFontTx/>
              <a:buNone/>
              <a:defRPr/>
            </a:pPr>
            <a:r>
              <a:rPr lang="zh-CN" altLang="en-US" sz="2400" b="0" smtClean="0">
                <a:solidFill>
                  <a:schemeClr val="tx1"/>
                </a:solidFill>
                <a:effectLst/>
                <a:latin typeface="微软雅黑" pitchFamily="34" charset="-122"/>
                <a:ea typeface="微软雅黑" pitchFamily="34" charset="-122"/>
              </a:rPr>
              <a:t>（</a:t>
            </a:r>
            <a:r>
              <a:rPr lang="en-US" altLang="zh-CN" sz="2400" b="0" smtClean="0">
                <a:solidFill>
                  <a:schemeClr val="tx1"/>
                </a:solidFill>
                <a:effectLst/>
                <a:latin typeface="微软雅黑" pitchFamily="34" charset="-122"/>
                <a:ea typeface="微软雅黑" pitchFamily="34" charset="-122"/>
              </a:rPr>
              <a:t>2</a:t>
            </a:r>
            <a:r>
              <a:rPr lang="zh-CN" altLang="en-US" sz="2400" b="0" smtClean="0">
                <a:solidFill>
                  <a:schemeClr val="tx1"/>
                </a:solidFill>
                <a:effectLst/>
                <a:latin typeface="微软雅黑" pitchFamily="34" charset="-122"/>
                <a:ea typeface="微软雅黑" pitchFamily="34" charset="-122"/>
              </a:rPr>
              <a:t>）后者的根本目标是找出可能存在的胜任者。</a:t>
            </a:r>
          </a:p>
          <a:p>
            <a:pPr marL="0" indent="0" eaLnBrk="1" hangingPunct="1">
              <a:lnSpc>
                <a:spcPct val="150000"/>
              </a:lnSpc>
              <a:spcBef>
                <a:spcPct val="0"/>
              </a:spcBef>
              <a:buFontTx/>
              <a:buNone/>
              <a:defRPr/>
            </a:pPr>
            <a:r>
              <a:rPr lang="en-US" altLang="zh-CN" sz="2400" b="0" smtClean="0">
                <a:solidFill>
                  <a:schemeClr val="tx1"/>
                </a:solidFill>
                <a:effectLst/>
                <a:latin typeface="微软雅黑" pitchFamily="34" charset="-122"/>
                <a:ea typeface="微软雅黑" pitchFamily="34" charset="-122"/>
              </a:rPr>
              <a:t>2</a:t>
            </a:r>
            <a:r>
              <a:rPr lang="zh-CN" altLang="en-US" sz="2400" b="0" smtClean="0">
                <a:solidFill>
                  <a:schemeClr val="tx1"/>
                </a:solidFill>
                <a:effectLst/>
                <a:latin typeface="微软雅黑" pitchFamily="34" charset="-122"/>
                <a:ea typeface="微软雅黑" pitchFamily="34" charset="-122"/>
              </a:rPr>
              <a:t>、整合甄选流程获得的数据；</a:t>
            </a:r>
          </a:p>
          <a:p>
            <a:pPr marL="0" indent="0" eaLnBrk="1" hangingPunct="1">
              <a:lnSpc>
                <a:spcPct val="150000"/>
              </a:lnSpc>
              <a:spcBef>
                <a:spcPct val="0"/>
              </a:spcBef>
              <a:buFontTx/>
              <a:buNone/>
              <a:defRPr/>
            </a:pPr>
            <a:r>
              <a:rPr lang="en-US" altLang="zh-CN" sz="2400" b="0" smtClean="0">
                <a:solidFill>
                  <a:schemeClr val="tx1"/>
                </a:solidFill>
                <a:effectLst/>
                <a:latin typeface="微软雅黑" pitchFamily="34" charset="-122"/>
                <a:ea typeface="微软雅黑" pitchFamily="34" charset="-122"/>
              </a:rPr>
              <a:t>3</a:t>
            </a:r>
            <a:r>
              <a:rPr lang="zh-CN" altLang="en-US" sz="2400" b="0" smtClean="0">
                <a:solidFill>
                  <a:schemeClr val="tx1"/>
                </a:solidFill>
                <a:effectLst/>
                <a:latin typeface="微软雅黑" pitchFamily="34" charset="-122"/>
                <a:ea typeface="微软雅黑" pitchFamily="34" charset="-122"/>
              </a:rPr>
              <a:t>、采用量化分析法进行决策（重点，具体方法见下页）。</a:t>
            </a:r>
          </a:p>
          <a:p>
            <a:pPr marL="0" indent="0" eaLnBrk="1" hangingPunct="1">
              <a:lnSpc>
                <a:spcPct val="90000"/>
              </a:lnSpc>
              <a:buFontTx/>
              <a:buNone/>
              <a:defRPr/>
            </a:pPr>
            <a:endParaRPr lang="zh-CN" altLang="en-US" sz="2800" b="0" smtClean="0">
              <a:solidFill>
                <a:schemeClr val="tx1"/>
              </a:solidFill>
              <a:effectLst>
                <a:outerShdw blurRad="38100" dist="38100" dir="2700000" algn="tl">
                  <a:srgbClr val="C0C0C0"/>
                </a:outerShdw>
              </a:effectLst>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339329" y="546100"/>
            <a:ext cx="6697265" cy="811213"/>
          </a:xfrm>
        </p:spPr>
        <p:txBody>
          <a:bodyPr/>
          <a:lstStyle/>
          <a:p>
            <a:pPr algn="l" eaLnBrk="1" hangingPunct="1"/>
            <a:r>
              <a:rPr lang="en-US" altLang="zh-CN" sz="4000" smtClean="0">
                <a:solidFill>
                  <a:srgbClr val="FF0000"/>
                </a:solidFill>
                <a:effectLst/>
                <a:latin typeface="微软雅黑" pitchFamily="34" charset="-122"/>
                <a:ea typeface="微软雅黑" pitchFamily="34" charset="-122"/>
              </a:rPr>
              <a:t>【</a:t>
            </a:r>
            <a:r>
              <a:rPr lang="zh-CN" altLang="en-US" sz="4000" smtClean="0">
                <a:solidFill>
                  <a:srgbClr val="FF0000"/>
                </a:solidFill>
                <a:effectLst/>
                <a:latin typeface="微软雅黑" pitchFamily="34" charset="-122"/>
                <a:ea typeface="微软雅黑" pitchFamily="34" charset="-122"/>
              </a:rPr>
              <a:t>能力要求</a:t>
            </a:r>
            <a:r>
              <a:rPr lang="en-US" altLang="zh-CN" sz="4000" smtClean="0">
                <a:solidFill>
                  <a:srgbClr val="FF0000"/>
                </a:solidFill>
                <a:effectLst/>
                <a:latin typeface="微软雅黑" pitchFamily="34" charset="-122"/>
                <a:ea typeface="微软雅黑" pitchFamily="34" charset="-122"/>
              </a:rPr>
              <a:t>】</a:t>
            </a:r>
            <a:r>
              <a:rPr lang="zh-CN" altLang="en-US" sz="4000" smtClean="0">
                <a:solidFill>
                  <a:srgbClr val="FF0000"/>
                </a:solidFill>
                <a:effectLst/>
                <a:latin typeface="微软雅黑" pitchFamily="34" charset="-122"/>
                <a:ea typeface="微软雅黑" pitchFamily="34" charset="-122"/>
              </a:rPr>
              <a:t>一、人才录用决策的程序</a:t>
            </a:r>
          </a:p>
        </p:txBody>
      </p:sp>
      <p:sp>
        <p:nvSpPr>
          <p:cNvPr id="173059" name="Rectangle 3"/>
          <p:cNvSpPr>
            <a:spLocks noGrp="1" noChangeArrowheads="1"/>
          </p:cNvSpPr>
          <p:nvPr>
            <p:ph type="body" idx="1"/>
          </p:nvPr>
        </p:nvSpPr>
        <p:spPr>
          <a:xfrm>
            <a:off x="466725" y="1323975"/>
            <a:ext cx="7159229" cy="4605338"/>
          </a:xfrm>
        </p:spPr>
        <p:txBody>
          <a:bodyPr/>
          <a:lstStyle/>
          <a:p>
            <a:pPr marL="0" indent="0" eaLnBrk="1" hangingPunct="1">
              <a:lnSpc>
                <a:spcPct val="150000"/>
              </a:lnSpc>
              <a:spcBef>
                <a:spcPct val="0"/>
              </a:spcBef>
              <a:buFontTx/>
              <a:buNone/>
            </a:pPr>
            <a:r>
              <a:rPr lang="zh-CN" altLang="en-US" sz="2400" b="0" smtClean="0">
                <a:solidFill>
                  <a:schemeClr val="tx1"/>
                </a:solidFill>
                <a:effectLst/>
                <a:latin typeface="微软雅黑" pitchFamily="34" charset="-122"/>
                <a:ea typeface="微软雅黑" pitchFamily="34" charset="-122"/>
              </a:rPr>
              <a:t>（</a:t>
            </a:r>
            <a:r>
              <a:rPr lang="en-US" altLang="zh-CN" sz="2400" b="0" smtClean="0">
                <a:solidFill>
                  <a:schemeClr val="tx1"/>
                </a:solidFill>
                <a:effectLst/>
                <a:latin typeface="微软雅黑" pitchFamily="34" charset="-122"/>
                <a:ea typeface="微软雅黑" pitchFamily="34" charset="-122"/>
              </a:rPr>
              <a:t>1</a:t>
            </a:r>
            <a:r>
              <a:rPr lang="zh-CN" altLang="en-US" sz="2400" b="0" smtClean="0">
                <a:solidFill>
                  <a:schemeClr val="tx1"/>
                </a:solidFill>
                <a:effectLst/>
                <a:latin typeface="微软雅黑" pitchFamily="34" charset="-122"/>
                <a:ea typeface="微软雅黑" pitchFamily="34" charset="-122"/>
              </a:rPr>
              <a:t>）综合加权法：是一种最简单的决策分析法，即先对候选人各项胜任特征的综合得分进行加权，取得总分值后，再将其与录用标准要求的总分值进行对比分析，最后根据结果作出录用决策。见书</a:t>
            </a:r>
            <a:r>
              <a:rPr lang="en-US" altLang="zh-CN" sz="2400" b="0" smtClean="0">
                <a:solidFill>
                  <a:schemeClr val="tx1"/>
                </a:solidFill>
                <a:effectLst/>
                <a:latin typeface="微软雅黑" pitchFamily="34" charset="-122"/>
                <a:ea typeface="微软雅黑" pitchFamily="34" charset="-122"/>
              </a:rPr>
              <a:t>P183</a:t>
            </a:r>
            <a:endParaRPr lang="zh-CN" altLang="en-US" sz="2400" b="0" smtClean="0">
              <a:solidFill>
                <a:schemeClr val="tx1"/>
              </a:solidFill>
              <a:effectLst/>
              <a:latin typeface="微软雅黑" pitchFamily="34" charset="-122"/>
              <a:ea typeface="微软雅黑" pitchFamily="34" charset="-122"/>
            </a:endParaRPr>
          </a:p>
          <a:p>
            <a:pPr marL="0" indent="0" eaLnBrk="1" hangingPunct="1">
              <a:lnSpc>
                <a:spcPct val="150000"/>
              </a:lnSpc>
              <a:spcBef>
                <a:spcPct val="0"/>
              </a:spcBef>
              <a:buFontTx/>
              <a:buNone/>
            </a:pPr>
            <a:r>
              <a:rPr lang="zh-CN" altLang="en-US" sz="2400" b="0" smtClean="0">
                <a:solidFill>
                  <a:schemeClr val="tx1"/>
                </a:solidFill>
                <a:effectLst/>
                <a:latin typeface="微软雅黑" pitchFamily="34" charset="-122"/>
                <a:ea typeface="微软雅黑" pitchFamily="34" charset="-122"/>
              </a:rPr>
              <a:t>（</a:t>
            </a:r>
            <a:r>
              <a:rPr lang="en-US" altLang="zh-CN" sz="2400" b="0" smtClean="0">
                <a:solidFill>
                  <a:schemeClr val="tx1"/>
                </a:solidFill>
                <a:effectLst/>
                <a:latin typeface="微软雅黑" pitchFamily="34" charset="-122"/>
                <a:ea typeface="微软雅黑" pitchFamily="34" charset="-122"/>
              </a:rPr>
              <a:t>2</a:t>
            </a:r>
            <a:r>
              <a:rPr lang="zh-CN" altLang="en-US" sz="2400" b="0" smtClean="0">
                <a:solidFill>
                  <a:schemeClr val="tx1"/>
                </a:solidFill>
                <a:effectLst/>
                <a:latin typeface="微软雅黑" pitchFamily="34" charset="-122"/>
                <a:ea typeface="微软雅黑" pitchFamily="34" charset="-122"/>
              </a:rPr>
              <a:t>）立即排除法：是在分别计算出各项胜任特征的综合分值后使用，比如测评要素中有三个达不到要求的直接淘汰掉。</a:t>
            </a:r>
          </a:p>
          <a:p>
            <a:pPr marL="0" indent="0" eaLnBrk="1" hangingPunct="1">
              <a:lnSpc>
                <a:spcPct val="150000"/>
              </a:lnSpc>
              <a:spcBef>
                <a:spcPct val="0"/>
              </a:spcBef>
              <a:buFontTx/>
              <a:buNone/>
            </a:pPr>
            <a:r>
              <a:rPr lang="zh-CN" altLang="en-US" sz="2400" b="0" smtClean="0">
                <a:solidFill>
                  <a:schemeClr val="tx1"/>
                </a:solidFill>
                <a:effectLst/>
                <a:latin typeface="微软雅黑" pitchFamily="34" charset="-122"/>
                <a:ea typeface="微软雅黑" pitchFamily="34" charset="-122"/>
              </a:rPr>
              <a:t>（</a:t>
            </a:r>
            <a:r>
              <a:rPr lang="en-US" altLang="zh-CN" sz="2400" b="0" smtClean="0">
                <a:solidFill>
                  <a:schemeClr val="tx1"/>
                </a:solidFill>
                <a:effectLst/>
                <a:latin typeface="微软雅黑" pitchFamily="34" charset="-122"/>
                <a:ea typeface="微软雅黑" pitchFamily="34" charset="-122"/>
              </a:rPr>
              <a:t>3</a:t>
            </a:r>
            <a:r>
              <a:rPr lang="zh-CN" altLang="en-US" sz="2400" b="0" smtClean="0">
                <a:solidFill>
                  <a:schemeClr val="tx1"/>
                </a:solidFill>
                <a:effectLst/>
                <a:latin typeface="微软雅黑" pitchFamily="34" charset="-122"/>
                <a:ea typeface="微软雅黑" pitchFamily="34" charset="-122"/>
              </a:rPr>
              <a:t>）能位匹配法：这里的能是指人才及其本身的能力素质，而位即工作岗位。即可以从非量化的角度进行匹配，也可以从量化的角度进行匹配。（不要被书上的例子误导）</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139303" y="550863"/>
            <a:ext cx="9440627" cy="5783247"/>
            <a:chOff x="221" y="-501"/>
            <a:chExt cx="9699831" cy="4114087"/>
          </a:xfrm>
        </p:grpSpPr>
        <p:sp>
          <p:nvSpPr>
            <p:cNvPr id="174084" name="Text Box 9"/>
            <p:cNvSpPr txBox="1">
              <a:spLocks noChangeArrowheads="1"/>
            </p:cNvSpPr>
            <p:nvPr/>
          </p:nvSpPr>
          <p:spPr bwMode="auto">
            <a:xfrm>
              <a:off x="221" y="-501"/>
              <a:ext cx="8000938" cy="4006846"/>
            </a:xfrm>
            <a:prstGeom prst="rect">
              <a:avLst/>
            </a:prstGeom>
            <a:noFill/>
            <a:ln w="9525">
              <a:noFill/>
              <a:miter lim="800000"/>
              <a:headEnd/>
              <a:tailEnd/>
            </a:ln>
          </p:spPr>
          <p:txBody>
            <a:bodyPr>
              <a:spAutoFit/>
            </a:bodyPr>
            <a:lstStyle/>
            <a:p>
              <a:endParaRPr lang="en-US" altLang="zh-CN" sz="2400">
                <a:solidFill>
                  <a:srgbClr val="000000"/>
                </a:solidFill>
                <a:latin typeface="微软雅黑" pitchFamily="34" charset="-122"/>
                <a:ea typeface="微软雅黑" pitchFamily="34" charset="-122"/>
              </a:endParaRPr>
            </a:p>
            <a:p>
              <a:endParaRPr lang="en-US" altLang="zh-CN" sz="2400">
                <a:solidFill>
                  <a:srgbClr val="000000"/>
                </a:solidFill>
                <a:latin typeface="微软雅黑" pitchFamily="34" charset="-122"/>
                <a:ea typeface="微软雅黑" pitchFamily="34" charset="-122"/>
              </a:endParaRPr>
            </a:p>
            <a:p>
              <a:endParaRPr lang="en-US" altLang="zh-CN" sz="2400">
                <a:solidFill>
                  <a:srgbClr val="000000"/>
                </a:solidFill>
                <a:latin typeface="微软雅黑" pitchFamily="34" charset="-122"/>
                <a:ea typeface="微软雅黑" pitchFamily="34" charset="-122"/>
              </a:endParaRPr>
            </a:p>
            <a:p>
              <a:endParaRPr lang="en-US" altLang="zh-CN" sz="2400">
                <a:solidFill>
                  <a:srgbClr val="000000"/>
                </a:solidFill>
                <a:latin typeface="微软雅黑" pitchFamily="34" charset="-122"/>
                <a:ea typeface="微软雅黑" pitchFamily="34" charset="-122"/>
              </a:endParaRPr>
            </a:p>
            <a:p>
              <a:endParaRPr lang="en-US" altLang="zh-CN" sz="2400">
                <a:solidFill>
                  <a:srgbClr val="000000"/>
                </a:solidFill>
                <a:latin typeface="微软雅黑" pitchFamily="34" charset="-122"/>
                <a:ea typeface="微软雅黑" pitchFamily="34" charset="-122"/>
              </a:endParaRPr>
            </a:p>
            <a:p>
              <a:endParaRPr lang="en-US" altLang="zh-CN" sz="2400">
                <a:solidFill>
                  <a:srgbClr val="000000"/>
                </a:solidFill>
                <a:latin typeface="微软雅黑" pitchFamily="34" charset="-122"/>
                <a:ea typeface="微软雅黑" pitchFamily="34" charset="-122"/>
              </a:endParaRPr>
            </a:p>
            <a:p>
              <a:endParaRPr lang="en-US" altLang="zh-CN" sz="2400">
                <a:solidFill>
                  <a:srgbClr val="000000"/>
                </a:solidFill>
                <a:latin typeface="微软雅黑" pitchFamily="34" charset="-122"/>
                <a:ea typeface="微软雅黑" pitchFamily="34" charset="-122"/>
              </a:endParaRPr>
            </a:p>
            <a:p>
              <a:endParaRPr lang="en-US" altLang="zh-CN" sz="2400">
                <a:solidFill>
                  <a:srgbClr val="000000"/>
                </a:solidFill>
                <a:latin typeface="微软雅黑" pitchFamily="34" charset="-122"/>
                <a:ea typeface="微软雅黑" pitchFamily="34" charset="-122"/>
              </a:endParaRPr>
            </a:p>
            <a:p>
              <a:endParaRPr lang="en-US" altLang="zh-CN" sz="2400">
                <a:solidFill>
                  <a:srgbClr val="000000"/>
                </a:solidFill>
                <a:latin typeface="微软雅黑" pitchFamily="34" charset="-122"/>
                <a:ea typeface="微软雅黑" pitchFamily="34" charset="-122"/>
              </a:endParaRPr>
            </a:p>
            <a:p>
              <a:endParaRPr lang="en-US" altLang="zh-CN" sz="2400">
                <a:solidFill>
                  <a:srgbClr val="000000"/>
                </a:solidFill>
                <a:latin typeface="微软雅黑" pitchFamily="34" charset="-122"/>
                <a:ea typeface="微软雅黑" pitchFamily="34" charset="-122"/>
              </a:endParaRPr>
            </a:p>
            <a:p>
              <a:endParaRPr lang="en-US" altLang="zh-CN" sz="2400">
                <a:solidFill>
                  <a:srgbClr val="000000"/>
                </a:solidFill>
                <a:latin typeface="微软雅黑" pitchFamily="34" charset="-122"/>
                <a:ea typeface="微软雅黑" pitchFamily="34" charset="-122"/>
              </a:endParaRPr>
            </a:p>
            <a:p>
              <a:endParaRPr lang="en-US" altLang="zh-CN" sz="2400">
                <a:solidFill>
                  <a:srgbClr val="000000"/>
                </a:solidFill>
                <a:latin typeface="微软雅黑" pitchFamily="34" charset="-122"/>
                <a:ea typeface="微软雅黑" pitchFamily="34" charset="-122"/>
              </a:endParaRPr>
            </a:p>
            <a:p>
              <a:endParaRPr lang="en-US" altLang="zh-CN" sz="2400">
                <a:solidFill>
                  <a:srgbClr val="000000"/>
                </a:solidFill>
                <a:latin typeface="微软雅黑" pitchFamily="34" charset="-122"/>
                <a:ea typeface="微软雅黑" pitchFamily="34" charset="-122"/>
              </a:endParaRPr>
            </a:p>
            <a:p>
              <a:endParaRPr lang="en-US" altLang="zh-CN" sz="2400">
                <a:solidFill>
                  <a:srgbClr val="000000"/>
                </a:solidFill>
                <a:latin typeface="微软雅黑" pitchFamily="34" charset="-122"/>
                <a:ea typeface="微软雅黑" pitchFamily="34" charset="-122"/>
              </a:endParaRPr>
            </a:p>
            <a:p>
              <a:endParaRPr lang="en-US" altLang="zh-CN" sz="2400">
                <a:solidFill>
                  <a:srgbClr val="000000"/>
                </a:solidFill>
                <a:latin typeface="微软雅黑" pitchFamily="34" charset="-122"/>
                <a:ea typeface="微软雅黑" pitchFamily="34" charset="-122"/>
              </a:endParaRPr>
            </a:p>
          </p:txBody>
        </p:sp>
        <p:grpSp>
          <p:nvGrpSpPr>
            <p:cNvPr id="3" name="Group 10"/>
            <p:cNvGrpSpPr>
              <a:grpSpLocks/>
            </p:cNvGrpSpPr>
            <p:nvPr/>
          </p:nvGrpSpPr>
          <p:grpSpPr bwMode="auto">
            <a:xfrm>
              <a:off x="71438" y="285752"/>
              <a:ext cx="9628614" cy="3827834"/>
              <a:chOff x="0" y="0"/>
              <a:chExt cx="9628614" cy="3827834"/>
            </a:xfrm>
          </p:grpSpPr>
          <p:sp>
            <p:nvSpPr>
              <p:cNvPr id="174086" name="TextBox 37"/>
              <p:cNvSpPr txBox="1">
                <a:spLocks noChangeArrowheads="1"/>
              </p:cNvSpPr>
              <p:nvPr/>
            </p:nvSpPr>
            <p:spPr bwMode="auto">
              <a:xfrm>
                <a:off x="1357207" y="0"/>
                <a:ext cx="3668233" cy="328419"/>
              </a:xfrm>
              <a:prstGeom prst="rect">
                <a:avLst/>
              </a:prstGeom>
              <a:noFill/>
              <a:ln w="9525">
                <a:noFill/>
                <a:miter lim="800000"/>
                <a:headEnd/>
                <a:tailEnd/>
              </a:ln>
            </p:spPr>
            <p:txBody>
              <a:bodyPr wrap="none">
                <a:spAutoFit/>
              </a:bodyPr>
              <a:lstStyle/>
              <a:p>
                <a:r>
                  <a:rPr lang="zh-CN" altLang="en-US" sz="2400">
                    <a:solidFill>
                      <a:schemeClr val="tx1"/>
                    </a:solidFill>
                    <a:latin typeface="微软雅黑" pitchFamily="34" charset="-122"/>
                    <a:ea typeface="微软雅黑" pitchFamily="34" charset="-122"/>
                  </a:rPr>
                  <a:t>某员工的胜任能力匹配图</a:t>
                </a:r>
              </a:p>
            </p:txBody>
          </p:sp>
          <p:grpSp>
            <p:nvGrpSpPr>
              <p:cNvPr id="4" name="Group 12"/>
              <p:cNvGrpSpPr>
                <a:grpSpLocks/>
              </p:cNvGrpSpPr>
              <p:nvPr/>
            </p:nvGrpSpPr>
            <p:grpSpPr bwMode="auto">
              <a:xfrm>
                <a:off x="0" y="857256"/>
                <a:ext cx="5098740" cy="2970578"/>
                <a:chOff x="0" y="0"/>
                <a:chExt cx="5098740" cy="2970578"/>
              </a:xfrm>
            </p:grpSpPr>
            <p:sp>
              <p:nvSpPr>
                <p:cNvPr id="174096" name="八角星 47"/>
                <p:cNvSpPr>
                  <a:spLocks noChangeArrowheads="1"/>
                </p:cNvSpPr>
                <p:nvPr/>
              </p:nvSpPr>
              <p:spPr bwMode="auto">
                <a:xfrm>
                  <a:off x="928694" y="357190"/>
                  <a:ext cx="2714644" cy="2214578"/>
                </a:xfrm>
                <a:prstGeom prst="star8">
                  <a:avLst>
                    <a:gd name="adj" fmla="val 46745"/>
                  </a:avLst>
                </a:prstGeom>
                <a:noFill/>
                <a:ln w="25400">
                  <a:solidFill>
                    <a:srgbClr val="3B3B64"/>
                  </a:solidFill>
                  <a:miter lim="800000"/>
                  <a:headEnd/>
                  <a:tailEnd/>
                </a:ln>
              </p:spPr>
              <p:txBody>
                <a:bodyPr anchor="ctr"/>
                <a:lstStyle/>
                <a:p>
                  <a:pPr algn="ctr"/>
                  <a:endParaRPr lang="zh-CN" altLang="en-US" sz="2400">
                    <a:solidFill>
                      <a:srgbClr val="FFFFFF"/>
                    </a:solidFill>
                    <a:latin typeface="微软雅黑" pitchFamily="34" charset="-122"/>
                    <a:ea typeface="微软雅黑" pitchFamily="34" charset="-122"/>
                  </a:endParaRPr>
                </a:p>
              </p:txBody>
            </p:sp>
            <p:cxnSp>
              <p:nvCxnSpPr>
                <p:cNvPr id="174097" name="直接连接符 48"/>
                <p:cNvCxnSpPr>
                  <a:cxnSpLocks noChangeShapeType="1"/>
                  <a:stCxn id="174096" idx="1"/>
                  <a:endCxn id="174096" idx="2"/>
                </p:cNvCxnSpPr>
                <p:nvPr/>
              </p:nvCxnSpPr>
              <p:spPr bwMode="auto">
                <a:xfrm rot="16200000" flipH="1">
                  <a:off x="1178727" y="1464479"/>
                  <a:ext cx="2214578" cy="1588"/>
                </a:xfrm>
                <a:prstGeom prst="line">
                  <a:avLst/>
                </a:prstGeom>
                <a:noFill/>
                <a:ln w="9525">
                  <a:solidFill>
                    <a:srgbClr val="505188"/>
                  </a:solidFill>
                  <a:round/>
                  <a:headEnd/>
                  <a:tailEnd/>
                </a:ln>
              </p:spPr>
            </p:cxnSp>
            <p:cxnSp>
              <p:nvCxnSpPr>
                <p:cNvPr id="174098" name="直接连接符 49"/>
                <p:cNvCxnSpPr>
                  <a:cxnSpLocks noChangeShapeType="1"/>
                  <a:stCxn id="174096" idx="1"/>
                  <a:endCxn id="174096" idx="2"/>
                </p:cNvCxnSpPr>
                <p:nvPr/>
              </p:nvCxnSpPr>
              <p:spPr bwMode="auto">
                <a:xfrm rot="16200000" flipH="1">
                  <a:off x="1503044" y="504708"/>
                  <a:ext cx="1565944" cy="1919542"/>
                </a:xfrm>
                <a:prstGeom prst="line">
                  <a:avLst/>
                </a:prstGeom>
                <a:noFill/>
                <a:ln w="9525">
                  <a:solidFill>
                    <a:srgbClr val="505188"/>
                  </a:solidFill>
                  <a:round/>
                  <a:headEnd/>
                  <a:tailEnd/>
                </a:ln>
              </p:spPr>
            </p:cxnSp>
            <p:cxnSp>
              <p:nvCxnSpPr>
                <p:cNvPr id="174099" name="直接连接符 50"/>
                <p:cNvCxnSpPr>
                  <a:cxnSpLocks noChangeShapeType="1"/>
                  <a:stCxn id="174096" idx="2"/>
                  <a:endCxn id="174096" idx="2"/>
                </p:cNvCxnSpPr>
                <p:nvPr/>
              </p:nvCxnSpPr>
              <p:spPr bwMode="auto">
                <a:xfrm rot="10800000" flipH="1">
                  <a:off x="928694" y="1464479"/>
                  <a:ext cx="2714644" cy="1588"/>
                </a:xfrm>
                <a:prstGeom prst="line">
                  <a:avLst/>
                </a:prstGeom>
                <a:noFill/>
                <a:ln w="9525">
                  <a:solidFill>
                    <a:srgbClr val="505188"/>
                  </a:solidFill>
                  <a:round/>
                  <a:headEnd/>
                  <a:tailEnd/>
                </a:ln>
              </p:spPr>
            </p:cxnSp>
            <p:cxnSp>
              <p:nvCxnSpPr>
                <p:cNvPr id="174100" name="直接连接符 51"/>
                <p:cNvCxnSpPr>
                  <a:cxnSpLocks noChangeShapeType="1"/>
                  <a:stCxn id="174096" idx="2"/>
                  <a:endCxn id="174096" idx="2"/>
                </p:cNvCxnSpPr>
                <p:nvPr/>
              </p:nvCxnSpPr>
              <p:spPr bwMode="auto">
                <a:xfrm rot="-5400000" flipH="1" flipV="1">
                  <a:off x="1503044" y="504708"/>
                  <a:ext cx="1565944" cy="1919542"/>
                </a:xfrm>
                <a:prstGeom prst="line">
                  <a:avLst/>
                </a:prstGeom>
                <a:noFill/>
                <a:ln w="9525">
                  <a:solidFill>
                    <a:srgbClr val="505188"/>
                  </a:solidFill>
                  <a:round/>
                  <a:headEnd/>
                  <a:tailEnd/>
                </a:ln>
              </p:spPr>
            </p:cxnSp>
            <p:cxnSp>
              <p:nvCxnSpPr>
                <p:cNvPr id="174101" name="直接连接符 52"/>
                <p:cNvCxnSpPr>
                  <a:cxnSpLocks noChangeShapeType="1"/>
                </p:cNvCxnSpPr>
                <p:nvPr/>
              </p:nvCxnSpPr>
              <p:spPr bwMode="auto">
                <a:xfrm>
                  <a:off x="1714512" y="2000264"/>
                  <a:ext cx="571504" cy="357190"/>
                </a:xfrm>
                <a:prstGeom prst="line">
                  <a:avLst/>
                </a:prstGeom>
                <a:noFill/>
                <a:ln w="9525">
                  <a:solidFill>
                    <a:srgbClr val="C00000"/>
                  </a:solidFill>
                  <a:round/>
                  <a:headEnd/>
                  <a:tailEnd/>
                </a:ln>
              </p:spPr>
            </p:cxnSp>
            <p:cxnSp>
              <p:nvCxnSpPr>
                <p:cNvPr id="174102" name="直接连接符 53"/>
                <p:cNvCxnSpPr>
                  <a:cxnSpLocks noChangeShapeType="1"/>
                  <a:endCxn id="174096" idx="2"/>
                </p:cNvCxnSpPr>
                <p:nvPr/>
              </p:nvCxnSpPr>
              <p:spPr bwMode="auto">
                <a:xfrm flipV="1">
                  <a:off x="2286016" y="2247451"/>
                  <a:ext cx="959771" cy="110003"/>
                </a:xfrm>
                <a:prstGeom prst="line">
                  <a:avLst/>
                </a:prstGeom>
                <a:noFill/>
                <a:ln w="9525">
                  <a:solidFill>
                    <a:srgbClr val="C00000"/>
                  </a:solidFill>
                  <a:round/>
                  <a:headEnd/>
                  <a:tailEnd/>
                </a:ln>
              </p:spPr>
            </p:cxnSp>
            <p:cxnSp>
              <p:nvCxnSpPr>
                <p:cNvPr id="174103" name="直接连接符 54"/>
                <p:cNvCxnSpPr>
                  <a:cxnSpLocks noChangeShapeType="1"/>
                  <a:stCxn id="174096" idx="2"/>
                </p:cNvCxnSpPr>
                <p:nvPr/>
              </p:nvCxnSpPr>
              <p:spPr bwMode="auto">
                <a:xfrm rot="5400000" flipH="1" flipV="1">
                  <a:off x="2928058" y="1817924"/>
                  <a:ext cx="747253" cy="111799"/>
                </a:xfrm>
                <a:prstGeom prst="line">
                  <a:avLst/>
                </a:prstGeom>
                <a:noFill/>
                <a:ln w="9525">
                  <a:solidFill>
                    <a:srgbClr val="C00000"/>
                  </a:solidFill>
                  <a:round/>
                  <a:headEnd/>
                  <a:tailEnd/>
                </a:ln>
              </p:spPr>
            </p:cxnSp>
            <p:cxnSp>
              <p:nvCxnSpPr>
                <p:cNvPr id="174104" name="直接连接符 55"/>
                <p:cNvCxnSpPr>
                  <a:cxnSpLocks noChangeShapeType="1"/>
                  <a:endCxn id="174096" idx="2"/>
                </p:cNvCxnSpPr>
                <p:nvPr/>
              </p:nvCxnSpPr>
              <p:spPr bwMode="auto">
                <a:xfrm rot="16200000" flipV="1">
                  <a:off x="2892341" y="1034952"/>
                  <a:ext cx="818691" cy="111799"/>
                </a:xfrm>
                <a:prstGeom prst="line">
                  <a:avLst/>
                </a:prstGeom>
                <a:noFill/>
                <a:ln w="9525">
                  <a:solidFill>
                    <a:srgbClr val="C00000"/>
                  </a:solidFill>
                  <a:round/>
                  <a:headEnd/>
                  <a:tailEnd/>
                </a:ln>
              </p:spPr>
            </p:cxnSp>
            <p:cxnSp>
              <p:nvCxnSpPr>
                <p:cNvPr id="174105" name="直接连接符 56"/>
                <p:cNvCxnSpPr>
                  <a:cxnSpLocks noChangeShapeType="1"/>
                  <a:stCxn id="174096" idx="2"/>
                </p:cNvCxnSpPr>
                <p:nvPr/>
              </p:nvCxnSpPr>
              <p:spPr bwMode="auto">
                <a:xfrm rot="16200000" flipV="1">
                  <a:off x="2710900" y="146619"/>
                  <a:ext cx="110003" cy="959771"/>
                </a:xfrm>
                <a:prstGeom prst="line">
                  <a:avLst/>
                </a:prstGeom>
                <a:noFill/>
                <a:ln w="9525">
                  <a:solidFill>
                    <a:srgbClr val="C00000"/>
                  </a:solidFill>
                  <a:round/>
                  <a:headEnd/>
                  <a:tailEnd/>
                </a:ln>
              </p:spPr>
            </p:cxnSp>
            <p:grpSp>
              <p:nvGrpSpPr>
                <p:cNvPr id="5" name="Group 23"/>
                <p:cNvGrpSpPr>
                  <a:grpSpLocks/>
                </p:cNvGrpSpPr>
                <p:nvPr/>
              </p:nvGrpSpPr>
              <p:grpSpPr bwMode="auto">
                <a:xfrm>
                  <a:off x="1357322" y="571504"/>
                  <a:ext cx="928694" cy="1428760"/>
                  <a:chOff x="0" y="0"/>
                  <a:chExt cx="928694" cy="1428760"/>
                </a:xfrm>
              </p:grpSpPr>
              <p:cxnSp>
                <p:nvCxnSpPr>
                  <p:cNvPr id="174122" name="直接连接符 73"/>
                  <p:cNvCxnSpPr>
                    <a:cxnSpLocks noChangeShapeType="1"/>
                  </p:cNvCxnSpPr>
                  <p:nvPr/>
                </p:nvCxnSpPr>
                <p:spPr bwMode="auto">
                  <a:xfrm rot="5400000">
                    <a:off x="-142876" y="500066"/>
                    <a:ext cx="571504" cy="285752"/>
                  </a:xfrm>
                  <a:prstGeom prst="line">
                    <a:avLst/>
                  </a:prstGeom>
                  <a:noFill/>
                  <a:ln w="9525">
                    <a:solidFill>
                      <a:srgbClr val="C00000"/>
                    </a:solidFill>
                    <a:round/>
                    <a:headEnd/>
                    <a:tailEnd/>
                  </a:ln>
                </p:spPr>
              </p:cxnSp>
              <p:cxnSp>
                <p:nvCxnSpPr>
                  <p:cNvPr id="174123" name="直接连接符 74"/>
                  <p:cNvCxnSpPr>
                    <a:cxnSpLocks noChangeShapeType="1"/>
                  </p:cNvCxnSpPr>
                  <p:nvPr/>
                </p:nvCxnSpPr>
                <p:spPr bwMode="auto">
                  <a:xfrm rot="16200000" flipH="1">
                    <a:off x="-71438" y="1000132"/>
                    <a:ext cx="500066" cy="357190"/>
                  </a:xfrm>
                  <a:prstGeom prst="line">
                    <a:avLst/>
                  </a:prstGeom>
                  <a:noFill/>
                  <a:ln w="9525">
                    <a:solidFill>
                      <a:srgbClr val="C00000"/>
                    </a:solidFill>
                    <a:round/>
                    <a:headEnd/>
                    <a:tailEnd/>
                  </a:ln>
                </p:spPr>
              </p:cxnSp>
              <p:cxnSp>
                <p:nvCxnSpPr>
                  <p:cNvPr id="174124" name="直接连接符 75"/>
                  <p:cNvCxnSpPr>
                    <a:cxnSpLocks noChangeShapeType="1"/>
                  </p:cNvCxnSpPr>
                  <p:nvPr/>
                </p:nvCxnSpPr>
                <p:spPr bwMode="auto">
                  <a:xfrm rot="10800000" flipV="1">
                    <a:off x="285752" y="0"/>
                    <a:ext cx="642942" cy="357190"/>
                  </a:xfrm>
                  <a:prstGeom prst="line">
                    <a:avLst/>
                  </a:prstGeom>
                  <a:noFill/>
                  <a:ln w="9525">
                    <a:solidFill>
                      <a:srgbClr val="C00000"/>
                    </a:solidFill>
                    <a:round/>
                    <a:headEnd/>
                    <a:tailEnd/>
                  </a:ln>
                </p:spPr>
              </p:cxnSp>
              <p:cxnSp>
                <p:nvCxnSpPr>
                  <p:cNvPr id="174125" name="直接连接符 76"/>
                  <p:cNvCxnSpPr>
                    <a:cxnSpLocks noChangeShapeType="1"/>
                  </p:cNvCxnSpPr>
                  <p:nvPr/>
                </p:nvCxnSpPr>
                <p:spPr bwMode="auto">
                  <a:xfrm rot="5400000">
                    <a:off x="464347" y="178595"/>
                    <a:ext cx="642942" cy="285752"/>
                  </a:xfrm>
                  <a:prstGeom prst="line">
                    <a:avLst/>
                  </a:prstGeom>
                  <a:noFill/>
                  <a:ln w="9525">
                    <a:solidFill>
                      <a:srgbClr val="00B050"/>
                    </a:solidFill>
                    <a:round/>
                    <a:headEnd/>
                    <a:tailEnd/>
                  </a:ln>
                </p:spPr>
              </p:cxnSp>
              <p:cxnSp>
                <p:nvCxnSpPr>
                  <p:cNvPr id="174126" name="直接连接符 77"/>
                  <p:cNvCxnSpPr>
                    <a:cxnSpLocks noChangeShapeType="1"/>
                  </p:cNvCxnSpPr>
                  <p:nvPr/>
                </p:nvCxnSpPr>
                <p:spPr bwMode="auto">
                  <a:xfrm rot="5400000">
                    <a:off x="392909" y="678661"/>
                    <a:ext cx="285752" cy="214314"/>
                  </a:xfrm>
                  <a:prstGeom prst="line">
                    <a:avLst/>
                  </a:prstGeom>
                  <a:noFill/>
                  <a:ln w="9525">
                    <a:solidFill>
                      <a:srgbClr val="00B050"/>
                    </a:solidFill>
                    <a:round/>
                    <a:headEnd/>
                    <a:tailEnd/>
                  </a:ln>
                </p:spPr>
              </p:cxnSp>
              <p:cxnSp>
                <p:nvCxnSpPr>
                  <p:cNvPr id="174127" name="直接连接符 78"/>
                  <p:cNvCxnSpPr>
                    <a:cxnSpLocks noChangeShapeType="1"/>
                  </p:cNvCxnSpPr>
                  <p:nvPr/>
                </p:nvCxnSpPr>
                <p:spPr bwMode="auto">
                  <a:xfrm rot="5400000">
                    <a:off x="142876" y="1143008"/>
                    <a:ext cx="500066" cy="71438"/>
                  </a:xfrm>
                  <a:prstGeom prst="line">
                    <a:avLst/>
                  </a:prstGeom>
                  <a:noFill/>
                  <a:ln w="9525">
                    <a:solidFill>
                      <a:srgbClr val="00B050"/>
                    </a:solidFill>
                    <a:round/>
                    <a:headEnd/>
                    <a:tailEnd/>
                  </a:ln>
                </p:spPr>
              </p:cxnSp>
            </p:grpSp>
            <p:cxnSp>
              <p:nvCxnSpPr>
                <p:cNvPr id="174107" name="直接连接符 58"/>
                <p:cNvCxnSpPr>
                  <a:cxnSpLocks noChangeShapeType="1"/>
                  <a:endCxn id="174096" idx="2"/>
                </p:cNvCxnSpPr>
                <p:nvPr/>
              </p:nvCxnSpPr>
              <p:spPr bwMode="auto">
                <a:xfrm rot="16200000" flipH="1">
                  <a:off x="1714512" y="2000264"/>
                  <a:ext cx="571504" cy="571504"/>
                </a:xfrm>
                <a:prstGeom prst="line">
                  <a:avLst/>
                </a:prstGeom>
                <a:noFill/>
                <a:ln w="9525">
                  <a:solidFill>
                    <a:srgbClr val="00B050"/>
                  </a:solidFill>
                  <a:round/>
                  <a:headEnd/>
                  <a:tailEnd/>
                </a:ln>
              </p:spPr>
            </p:cxnSp>
            <p:cxnSp>
              <p:nvCxnSpPr>
                <p:cNvPr id="174108" name="直接连接符 59"/>
                <p:cNvCxnSpPr>
                  <a:cxnSpLocks noChangeShapeType="1"/>
                  <a:stCxn id="174096" idx="2"/>
                </p:cNvCxnSpPr>
                <p:nvPr/>
              </p:nvCxnSpPr>
              <p:spPr bwMode="auto">
                <a:xfrm rot="5400000" flipH="1" flipV="1">
                  <a:off x="2500330" y="1928826"/>
                  <a:ext cx="428628" cy="857256"/>
                </a:xfrm>
                <a:prstGeom prst="line">
                  <a:avLst/>
                </a:prstGeom>
                <a:noFill/>
                <a:ln w="9525">
                  <a:solidFill>
                    <a:srgbClr val="00B050"/>
                  </a:solidFill>
                  <a:round/>
                  <a:headEnd/>
                  <a:tailEnd/>
                </a:ln>
              </p:spPr>
            </p:cxnSp>
            <p:cxnSp>
              <p:nvCxnSpPr>
                <p:cNvPr id="174109" name="直接连接符 60"/>
                <p:cNvCxnSpPr>
                  <a:cxnSpLocks noChangeShapeType="1"/>
                </p:cNvCxnSpPr>
                <p:nvPr/>
              </p:nvCxnSpPr>
              <p:spPr bwMode="auto">
                <a:xfrm rot="16200000" flipV="1">
                  <a:off x="2607487" y="1607355"/>
                  <a:ext cx="714380" cy="357190"/>
                </a:xfrm>
                <a:prstGeom prst="line">
                  <a:avLst/>
                </a:prstGeom>
                <a:noFill/>
                <a:ln w="9525">
                  <a:solidFill>
                    <a:srgbClr val="00B050"/>
                  </a:solidFill>
                  <a:round/>
                  <a:headEnd/>
                  <a:tailEnd/>
                </a:ln>
              </p:spPr>
            </p:cxnSp>
            <p:cxnSp>
              <p:nvCxnSpPr>
                <p:cNvPr id="174110" name="直接连接符 61"/>
                <p:cNvCxnSpPr>
                  <a:cxnSpLocks noChangeShapeType="1"/>
                </p:cNvCxnSpPr>
                <p:nvPr/>
              </p:nvCxnSpPr>
              <p:spPr bwMode="auto">
                <a:xfrm rot="5400000" flipH="1" flipV="1">
                  <a:off x="2607487" y="1107289"/>
                  <a:ext cx="500066" cy="142876"/>
                </a:xfrm>
                <a:prstGeom prst="line">
                  <a:avLst/>
                </a:prstGeom>
                <a:noFill/>
                <a:ln w="9525">
                  <a:solidFill>
                    <a:srgbClr val="00B050"/>
                  </a:solidFill>
                  <a:round/>
                  <a:headEnd/>
                  <a:tailEnd/>
                </a:ln>
              </p:spPr>
            </p:cxnSp>
            <p:cxnSp>
              <p:nvCxnSpPr>
                <p:cNvPr id="174111" name="直接连接符 62"/>
                <p:cNvCxnSpPr>
                  <a:cxnSpLocks noChangeShapeType="1"/>
                </p:cNvCxnSpPr>
                <p:nvPr/>
              </p:nvCxnSpPr>
              <p:spPr bwMode="auto">
                <a:xfrm>
                  <a:off x="2286016" y="571504"/>
                  <a:ext cx="642942" cy="357190"/>
                </a:xfrm>
                <a:prstGeom prst="line">
                  <a:avLst/>
                </a:prstGeom>
                <a:noFill/>
                <a:ln w="9525">
                  <a:solidFill>
                    <a:srgbClr val="00B050"/>
                  </a:solidFill>
                  <a:round/>
                  <a:headEnd/>
                  <a:tailEnd/>
                </a:ln>
              </p:spPr>
            </p:cxnSp>
            <p:pic>
              <p:nvPicPr>
                <p:cNvPr id="174112"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391991" y="626434"/>
                  <a:ext cx="841516" cy="1360450"/>
                </a:xfrm>
                <a:prstGeom prst="rect">
                  <a:avLst/>
                </a:prstGeom>
                <a:noFill/>
                <a:ln w="9525">
                  <a:noFill/>
                  <a:miter lim="800000"/>
                  <a:headEnd/>
                  <a:tailEnd/>
                </a:ln>
              </p:spPr>
            </p:pic>
            <p:pic>
              <p:nvPicPr>
                <p:cNvPr id="174113"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397325" y="595570"/>
                  <a:ext cx="944618" cy="1690446"/>
                </a:xfrm>
                <a:prstGeom prst="rect">
                  <a:avLst/>
                </a:prstGeom>
                <a:noFill/>
                <a:ln w="9525">
                  <a:noFill/>
                  <a:miter lim="800000"/>
                  <a:headEnd/>
                  <a:tailEnd/>
                </a:ln>
              </p:spPr>
            </p:pic>
            <p:sp>
              <p:nvSpPr>
                <p:cNvPr id="174114" name="TextBox 65"/>
                <p:cNvSpPr txBox="1">
                  <a:spLocks noChangeArrowheads="1"/>
                </p:cNvSpPr>
                <p:nvPr/>
              </p:nvSpPr>
              <p:spPr bwMode="auto">
                <a:xfrm>
                  <a:off x="1786162" y="0"/>
                  <a:ext cx="1454644" cy="328419"/>
                </a:xfrm>
                <a:prstGeom prst="rect">
                  <a:avLst/>
                </a:prstGeom>
                <a:noFill/>
                <a:ln w="9525">
                  <a:noFill/>
                  <a:miter lim="800000"/>
                  <a:headEnd/>
                  <a:tailEnd/>
                </a:ln>
              </p:spPr>
              <p:txBody>
                <a:bodyPr wrap="none">
                  <a:spAutoFit/>
                </a:bodyPr>
                <a:lstStyle/>
                <a:p>
                  <a:r>
                    <a:rPr lang="zh-CN" altLang="en-US" sz="2400">
                      <a:solidFill>
                        <a:schemeClr val="tx1"/>
                      </a:solidFill>
                      <a:latin typeface="微软雅黑" pitchFamily="34" charset="-122"/>
                      <a:ea typeface="微软雅黑" pitchFamily="34" charset="-122"/>
                    </a:rPr>
                    <a:t>产品知识</a:t>
                  </a:r>
                </a:p>
              </p:txBody>
            </p:sp>
            <p:sp>
              <p:nvSpPr>
                <p:cNvPr id="174115" name="TextBox 66"/>
                <p:cNvSpPr txBox="1">
                  <a:spLocks noChangeArrowheads="1"/>
                </p:cNvSpPr>
                <p:nvPr/>
              </p:nvSpPr>
              <p:spPr bwMode="auto">
                <a:xfrm>
                  <a:off x="3215091" y="499694"/>
                  <a:ext cx="1454644" cy="328419"/>
                </a:xfrm>
                <a:prstGeom prst="rect">
                  <a:avLst/>
                </a:prstGeom>
                <a:noFill/>
                <a:ln w="9525">
                  <a:noFill/>
                  <a:miter lim="800000"/>
                  <a:headEnd/>
                  <a:tailEnd/>
                </a:ln>
              </p:spPr>
              <p:txBody>
                <a:bodyPr wrap="none">
                  <a:spAutoFit/>
                </a:bodyPr>
                <a:lstStyle/>
                <a:p>
                  <a:r>
                    <a:rPr lang="zh-CN" altLang="en-US" sz="2400">
                      <a:solidFill>
                        <a:schemeClr val="tx1"/>
                      </a:solidFill>
                      <a:latin typeface="微软雅黑" pitchFamily="34" charset="-122"/>
                      <a:ea typeface="微软雅黑" pitchFamily="34" charset="-122"/>
                    </a:rPr>
                    <a:t>销售技巧</a:t>
                  </a:r>
                </a:p>
              </p:txBody>
            </p:sp>
            <p:sp>
              <p:nvSpPr>
                <p:cNvPr id="174116" name="TextBox 67"/>
                <p:cNvSpPr txBox="1">
                  <a:spLocks noChangeArrowheads="1"/>
                </p:cNvSpPr>
                <p:nvPr/>
              </p:nvSpPr>
              <p:spPr bwMode="auto">
                <a:xfrm>
                  <a:off x="357232" y="428922"/>
                  <a:ext cx="1454644" cy="328419"/>
                </a:xfrm>
                <a:prstGeom prst="rect">
                  <a:avLst/>
                </a:prstGeom>
                <a:noFill/>
                <a:ln w="9525">
                  <a:noFill/>
                  <a:miter lim="800000"/>
                  <a:headEnd/>
                  <a:tailEnd/>
                </a:ln>
              </p:spPr>
              <p:txBody>
                <a:bodyPr wrap="none">
                  <a:spAutoFit/>
                </a:bodyPr>
                <a:lstStyle/>
                <a:p>
                  <a:r>
                    <a:rPr lang="zh-CN" altLang="en-US" sz="2400">
                      <a:solidFill>
                        <a:schemeClr val="tx1"/>
                      </a:solidFill>
                      <a:latin typeface="微软雅黑" pitchFamily="34" charset="-122"/>
                      <a:ea typeface="微软雅黑" pitchFamily="34" charset="-122"/>
                    </a:rPr>
                    <a:t>预算控制</a:t>
                  </a:r>
                </a:p>
              </p:txBody>
            </p:sp>
            <p:sp>
              <p:nvSpPr>
                <p:cNvPr id="174117" name="TextBox 68"/>
                <p:cNvSpPr txBox="1">
                  <a:spLocks noChangeArrowheads="1"/>
                </p:cNvSpPr>
                <p:nvPr/>
              </p:nvSpPr>
              <p:spPr bwMode="auto">
                <a:xfrm>
                  <a:off x="0" y="1286766"/>
                  <a:ext cx="1454644" cy="328419"/>
                </a:xfrm>
                <a:prstGeom prst="rect">
                  <a:avLst/>
                </a:prstGeom>
                <a:noFill/>
                <a:ln w="9525">
                  <a:noFill/>
                  <a:miter lim="800000"/>
                  <a:headEnd/>
                  <a:tailEnd/>
                </a:ln>
              </p:spPr>
              <p:txBody>
                <a:bodyPr wrap="none">
                  <a:spAutoFit/>
                </a:bodyPr>
                <a:lstStyle/>
                <a:p>
                  <a:r>
                    <a:rPr lang="zh-CN" altLang="en-US" sz="2400">
                      <a:solidFill>
                        <a:schemeClr val="tx1"/>
                      </a:solidFill>
                      <a:latin typeface="微软雅黑" pitchFamily="34" charset="-122"/>
                      <a:ea typeface="微软雅黑" pitchFamily="34" charset="-122"/>
                    </a:rPr>
                    <a:t>员工管理</a:t>
                  </a:r>
                </a:p>
              </p:txBody>
            </p:sp>
            <p:sp>
              <p:nvSpPr>
                <p:cNvPr id="174118" name="TextBox 69"/>
                <p:cNvSpPr txBox="1">
                  <a:spLocks noChangeArrowheads="1"/>
                </p:cNvSpPr>
                <p:nvPr/>
              </p:nvSpPr>
              <p:spPr bwMode="auto">
                <a:xfrm>
                  <a:off x="285460" y="2142465"/>
                  <a:ext cx="1770871" cy="328419"/>
                </a:xfrm>
                <a:prstGeom prst="rect">
                  <a:avLst/>
                </a:prstGeom>
                <a:noFill/>
                <a:ln w="9525">
                  <a:noFill/>
                  <a:miter lim="800000"/>
                  <a:headEnd/>
                  <a:tailEnd/>
                </a:ln>
              </p:spPr>
              <p:txBody>
                <a:bodyPr wrap="none">
                  <a:spAutoFit/>
                </a:bodyPr>
                <a:lstStyle/>
                <a:p>
                  <a:r>
                    <a:rPr lang="zh-CN" altLang="en-US" sz="2400">
                      <a:solidFill>
                        <a:schemeClr val="tx1"/>
                      </a:solidFill>
                      <a:latin typeface="微软雅黑" pitchFamily="34" charset="-122"/>
                      <a:ea typeface="微软雅黑" pitchFamily="34" charset="-122"/>
                    </a:rPr>
                    <a:t>跨部门合作</a:t>
                  </a:r>
                </a:p>
              </p:txBody>
            </p:sp>
            <p:sp>
              <p:nvSpPr>
                <p:cNvPr id="174119" name="TextBox 70"/>
                <p:cNvSpPr txBox="1">
                  <a:spLocks noChangeArrowheads="1"/>
                </p:cNvSpPr>
                <p:nvPr/>
              </p:nvSpPr>
              <p:spPr bwMode="auto">
                <a:xfrm>
                  <a:off x="1857935" y="2642159"/>
                  <a:ext cx="1454644" cy="328419"/>
                </a:xfrm>
                <a:prstGeom prst="rect">
                  <a:avLst/>
                </a:prstGeom>
                <a:noFill/>
                <a:ln w="9525">
                  <a:noFill/>
                  <a:miter lim="800000"/>
                  <a:headEnd/>
                  <a:tailEnd/>
                </a:ln>
              </p:spPr>
              <p:txBody>
                <a:bodyPr wrap="none">
                  <a:spAutoFit/>
                </a:bodyPr>
                <a:lstStyle/>
                <a:p>
                  <a:r>
                    <a:rPr lang="zh-CN" altLang="en-US" sz="2400">
                      <a:solidFill>
                        <a:schemeClr val="tx1"/>
                      </a:solidFill>
                      <a:latin typeface="微软雅黑" pitchFamily="34" charset="-122"/>
                      <a:ea typeface="微软雅黑" pitchFamily="34" charset="-122"/>
                    </a:rPr>
                    <a:t>市场策略</a:t>
                  </a:r>
                </a:p>
              </p:txBody>
            </p:sp>
            <p:sp>
              <p:nvSpPr>
                <p:cNvPr id="174120" name="TextBox 71"/>
                <p:cNvSpPr txBox="1">
                  <a:spLocks noChangeArrowheads="1"/>
                </p:cNvSpPr>
                <p:nvPr/>
              </p:nvSpPr>
              <p:spPr bwMode="auto">
                <a:xfrm>
                  <a:off x="3383105" y="2215382"/>
                  <a:ext cx="1454644" cy="328419"/>
                </a:xfrm>
                <a:prstGeom prst="rect">
                  <a:avLst/>
                </a:prstGeom>
                <a:noFill/>
                <a:ln w="9525">
                  <a:noFill/>
                  <a:miter lim="800000"/>
                  <a:headEnd/>
                  <a:tailEnd/>
                </a:ln>
              </p:spPr>
              <p:txBody>
                <a:bodyPr wrap="none">
                  <a:spAutoFit/>
                </a:bodyPr>
                <a:lstStyle/>
                <a:p>
                  <a:r>
                    <a:rPr lang="zh-CN" altLang="en-US" sz="2400">
                      <a:solidFill>
                        <a:schemeClr val="tx1"/>
                      </a:solidFill>
                      <a:latin typeface="微软雅黑" pitchFamily="34" charset="-122"/>
                      <a:ea typeface="微软雅黑" pitchFamily="34" charset="-122"/>
                    </a:rPr>
                    <a:t>客户关系</a:t>
                  </a:r>
                </a:p>
              </p:txBody>
            </p:sp>
            <p:sp>
              <p:nvSpPr>
                <p:cNvPr id="174121" name="TextBox 72"/>
                <p:cNvSpPr txBox="1">
                  <a:spLocks noChangeArrowheads="1"/>
                </p:cNvSpPr>
                <p:nvPr/>
              </p:nvSpPr>
              <p:spPr bwMode="auto">
                <a:xfrm>
                  <a:off x="3644096" y="1286766"/>
                  <a:ext cx="1454644" cy="328419"/>
                </a:xfrm>
                <a:prstGeom prst="rect">
                  <a:avLst/>
                </a:prstGeom>
                <a:noFill/>
                <a:ln w="9525">
                  <a:noFill/>
                  <a:miter lim="800000"/>
                  <a:headEnd/>
                  <a:tailEnd/>
                </a:ln>
              </p:spPr>
              <p:txBody>
                <a:bodyPr wrap="none">
                  <a:spAutoFit/>
                </a:bodyPr>
                <a:lstStyle/>
                <a:p>
                  <a:r>
                    <a:rPr lang="zh-CN" altLang="en-US" sz="2400">
                      <a:solidFill>
                        <a:schemeClr val="tx1"/>
                      </a:solidFill>
                      <a:latin typeface="微软雅黑" pitchFamily="34" charset="-122"/>
                      <a:ea typeface="微软雅黑" pitchFamily="34" charset="-122"/>
                    </a:rPr>
                    <a:t>活动策划</a:t>
                  </a:r>
                </a:p>
              </p:txBody>
            </p:sp>
          </p:grpSp>
          <p:cxnSp>
            <p:nvCxnSpPr>
              <p:cNvPr id="26669" name="直接连接符 39"/>
              <p:cNvCxnSpPr>
                <a:cxnSpLocks noChangeShapeType="1"/>
              </p:cNvCxnSpPr>
              <p:nvPr/>
            </p:nvCxnSpPr>
            <p:spPr bwMode="auto">
              <a:xfrm>
                <a:off x="4786567" y="1142331"/>
                <a:ext cx="1071624" cy="2259"/>
              </a:xfrm>
              <a:prstGeom prst="line">
                <a:avLst/>
              </a:prstGeom>
              <a:noFill/>
              <a:ln w="25400">
                <a:solidFill>
                  <a:schemeClr val="accent1"/>
                </a:solidFill>
                <a:round/>
                <a:headEnd/>
                <a:tailEnd/>
              </a:ln>
              <a:effectLst>
                <a:outerShdw blurRad="63500" dist="20000" dir="5400000" algn="ctr" rotWithShape="0">
                  <a:srgbClr val="000000">
                    <a:alpha val="37000"/>
                  </a:srgbClr>
                </a:outerShdw>
              </a:effectLst>
              <a:extLst/>
            </p:spPr>
          </p:cxnSp>
          <p:sp>
            <p:nvSpPr>
              <p:cNvPr id="174089" name="TextBox 40"/>
              <p:cNvSpPr txBox="1">
                <a:spLocks noChangeArrowheads="1"/>
              </p:cNvSpPr>
              <p:nvPr/>
            </p:nvSpPr>
            <p:spPr bwMode="auto">
              <a:xfrm>
                <a:off x="5500603" y="1856953"/>
                <a:ext cx="3984460" cy="328419"/>
              </a:xfrm>
              <a:prstGeom prst="rect">
                <a:avLst/>
              </a:prstGeom>
              <a:noFill/>
              <a:ln w="9525">
                <a:noFill/>
                <a:miter lim="800000"/>
                <a:headEnd/>
                <a:tailEnd/>
              </a:ln>
            </p:spPr>
            <p:txBody>
              <a:bodyPr wrap="none">
                <a:spAutoFit/>
              </a:bodyPr>
              <a:lstStyle/>
              <a:p>
                <a:r>
                  <a:rPr lang="zh-CN" altLang="en-US" sz="2400">
                    <a:solidFill>
                      <a:schemeClr val="tx1"/>
                    </a:solidFill>
                    <a:latin typeface="微软雅黑" pitchFamily="34" charset="-122"/>
                    <a:ea typeface="微软雅黑" pitchFamily="34" charset="-122"/>
                  </a:rPr>
                  <a:t>通过岗位胜任素质要求确定</a:t>
                </a:r>
              </a:p>
            </p:txBody>
          </p:sp>
          <p:sp>
            <p:nvSpPr>
              <p:cNvPr id="174090" name="TextBox 41"/>
              <p:cNvSpPr txBox="1">
                <a:spLocks noChangeArrowheads="1"/>
              </p:cNvSpPr>
              <p:nvPr/>
            </p:nvSpPr>
            <p:spPr bwMode="auto">
              <a:xfrm>
                <a:off x="5926361" y="999238"/>
                <a:ext cx="822190" cy="328419"/>
              </a:xfrm>
              <a:prstGeom prst="rect">
                <a:avLst/>
              </a:prstGeom>
              <a:noFill/>
              <a:ln w="9525">
                <a:noFill/>
                <a:miter lim="800000"/>
                <a:headEnd/>
                <a:tailEnd/>
              </a:ln>
            </p:spPr>
            <p:txBody>
              <a:bodyPr wrap="none">
                <a:spAutoFit/>
              </a:bodyPr>
              <a:lstStyle/>
              <a:p>
                <a:r>
                  <a:rPr lang="zh-CN" altLang="en-US" sz="2400">
                    <a:solidFill>
                      <a:schemeClr val="tx1"/>
                    </a:solidFill>
                    <a:latin typeface="微软雅黑" pitchFamily="34" charset="-122"/>
                    <a:ea typeface="微软雅黑" pitchFamily="34" charset="-122"/>
                  </a:rPr>
                  <a:t>满分</a:t>
                </a:r>
              </a:p>
            </p:txBody>
          </p:sp>
          <p:cxnSp>
            <p:nvCxnSpPr>
              <p:cNvPr id="26672" name="直接连接符 42"/>
              <p:cNvCxnSpPr>
                <a:cxnSpLocks noChangeShapeType="1"/>
              </p:cNvCxnSpPr>
              <p:nvPr/>
            </p:nvCxnSpPr>
            <p:spPr bwMode="auto">
              <a:xfrm>
                <a:off x="4786567" y="1713765"/>
                <a:ext cx="1071624" cy="2259"/>
              </a:xfrm>
              <a:prstGeom prst="line">
                <a:avLst/>
              </a:prstGeom>
              <a:noFill/>
              <a:ln w="25400">
                <a:solidFill>
                  <a:srgbClr val="FF0000"/>
                </a:solidFill>
                <a:round/>
                <a:headEnd/>
                <a:tailEnd/>
              </a:ln>
              <a:effectLst>
                <a:outerShdw blurRad="63500" dist="20000" dir="5400000" algn="ctr" rotWithShape="0">
                  <a:srgbClr val="000000">
                    <a:alpha val="37000"/>
                  </a:srgbClr>
                </a:outerShdw>
              </a:effectLst>
              <a:extLst/>
            </p:spPr>
          </p:cxnSp>
          <p:sp>
            <p:nvSpPr>
              <p:cNvPr id="174092" name="TextBox 43"/>
              <p:cNvSpPr txBox="1">
                <a:spLocks noChangeArrowheads="1"/>
              </p:cNvSpPr>
              <p:nvPr/>
            </p:nvSpPr>
            <p:spPr bwMode="auto">
              <a:xfrm>
                <a:off x="5929625" y="1501001"/>
                <a:ext cx="1454644" cy="328419"/>
              </a:xfrm>
              <a:prstGeom prst="rect">
                <a:avLst/>
              </a:prstGeom>
              <a:noFill/>
              <a:ln w="9525">
                <a:noFill/>
                <a:miter lim="800000"/>
                <a:headEnd/>
                <a:tailEnd/>
              </a:ln>
            </p:spPr>
            <p:txBody>
              <a:bodyPr wrap="none">
                <a:spAutoFit/>
              </a:bodyPr>
              <a:lstStyle/>
              <a:p>
                <a:r>
                  <a:rPr lang="zh-CN" altLang="en-US" sz="2400">
                    <a:solidFill>
                      <a:schemeClr val="tx1"/>
                    </a:solidFill>
                    <a:latin typeface="微软雅黑" pitchFamily="34" charset="-122"/>
                    <a:ea typeface="微软雅黑" pitchFamily="34" charset="-122"/>
                  </a:rPr>
                  <a:t>岗位要求</a:t>
                </a:r>
              </a:p>
            </p:txBody>
          </p:sp>
          <p:cxnSp>
            <p:nvCxnSpPr>
              <p:cNvPr id="26674" name="直接连接符 44"/>
              <p:cNvCxnSpPr>
                <a:cxnSpLocks noChangeShapeType="1"/>
              </p:cNvCxnSpPr>
              <p:nvPr/>
            </p:nvCxnSpPr>
            <p:spPr bwMode="auto">
              <a:xfrm>
                <a:off x="4786567" y="2499769"/>
                <a:ext cx="1071624" cy="2259"/>
              </a:xfrm>
              <a:prstGeom prst="line">
                <a:avLst/>
              </a:prstGeom>
              <a:noFill/>
              <a:ln w="25400">
                <a:solidFill>
                  <a:srgbClr val="00B050"/>
                </a:solidFill>
                <a:round/>
                <a:headEnd/>
                <a:tailEnd/>
              </a:ln>
              <a:effectLst>
                <a:outerShdw blurRad="63500" dist="20000" dir="5400000" algn="ctr" rotWithShape="0">
                  <a:srgbClr val="000000">
                    <a:alpha val="37000"/>
                  </a:srgbClr>
                </a:outerShdw>
              </a:effectLst>
              <a:extLst/>
            </p:spPr>
          </p:cxnSp>
          <p:sp>
            <p:nvSpPr>
              <p:cNvPr id="174094" name="TextBox 45"/>
              <p:cNvSpPr txBox="1">
                <a:spLocks noChangeArrowheads="1"/>
              </p:cNvSpPr>
              <p:nvPr/>
            </p:nvSpPr>
            <p:spPr bwMode="auto">
              <a:xfrm>
                <a:off x="6001400" y="2356571"/>
                <a:ext cx="1454644" cy="328419"/>
              </a:xfrm>
              <a:prstGeom prst="rect">
                <a:avLst/>
              </a:prstGeom>
              <a:noFill/>
              <a:ln w="9525">
                <a:noFill/>
                <a:miter lim="800000"/>
                <a:headEnd/>
                <a:tailEnd/>
              </a:ln>
            </p:spPr>
            <p:txBody>
              <a:bodyPr wrap="none">
                <a:spAutoFit/>
              </a:bodyPr>
              <a:lstStyle/>
              <a:p>
                <a:r>
                  <a:rPr lang="zh-CN" altLang="en-US" sz="2400">
                    <a:solidFill>
                      <a:schemeClr val="tx1"/>
                    </a:solidFill>
                    <a:latin typeface="微软雅黑" pitchFamily="34" charset="-122"/>
                    <a:ea typeface="微软雅黑" pitchFamily="34" charset="-122"/>
                  </a:rPr>
                  <a:t>现有能力</a:t>
                </a:r>
              </a:p>
            </p:txBody>
          </p:sp>
          <p:sp>
            <p:nvSpPr>
              <p:cNvPr id="174095" name="TextBox 46"/>
              <p:cNvSpPr txBox="1">
                <a:spLocks noChangeArrowheads="1"/>
              </p:cNvSpPr>
              <p:nvPr/>
            </p:nvSpPr>
            <p:spPr bwMode="auto">
              <a:xfrm>
                <a:off x="5644154" y="2714668"/>
                <a:ext cx="3984460" cy="328419"/>
              </a:xfrm>
              <a:prstGeom prst="rect">
                <a:avLst/>
              </a:prstGeom>
              <a:noFill/>
              <a:ln w="9525">
                <a:noFill/>
                <a:miter lim="800000"/>
                <a:headEnd/>
                <a:tailEnd/>
              </a:ln>
            </p:spPr>
            <p:txBody>
              <a:bodyPr wrap="none">
                <a:spAutoFit/>
              </a:bodyPr>
              <a:lstStyle/>
              <a:p>
                <a:r>
                  <a:rPr lang="zh-CN" altLang="en-US" sz="2400">
                    <a:solidFill>
                      <a:schemeClr val="tx1"/>
                    </a:solidFill>
                    <a:latin typeface="微软雅黑" pitchFamily="34" charset="-122"/>
                    <a:ea typeface="微软雅黑" pitchFamily="34" charset="-122"/>
                  </a:rPr>
                  <a:t>通过招聘各环节结果来确定</a:t>
                </a:r>
              </a:p>
            </p:txBody>
          </p:sp>
        </p:grpSp>
      </p:grpSp>
      <p:sp>
        <p:nvSpPr>
          <p:cNvPr id="174083" name="文本框 1"/>
          <p:cNvSpPr txBox="1">
            <a:spLocks noChangeArrowheads="1"/>
          </p:cNvSpPr>
          <p:nvPr/>
        </p:nvSpPr>
        <p:spPr bwMode="auto">
          <a:xfrm>
            <a:off x="5166123" y="5373688"/>
            <a:ext cx="2753915" cy="461962"/>
          </a:xfrm>
          <a:prstGeom prst="rect">
            <a:avLst/>
          </a:prstGeom>
          <a:noFill/>
          <a:ln w="9525">
            <a:noFill/>
            <a:miter lim="800000"/>
            <a:headEnd/>
            <a:tailEnd/>
          </a:ln>
        </p:spPr>
        <p:txBody>
          <a:bodyPr>
            <a:spAutoFit/>
          </a:bodyPr>
          <a:lstStyle/>
          <a:p>
            <a:r>
              <a:rPr kumimoji="1" lang="zh-CN" altLang="en-US" sz="2400">
                <a:latin typeface="微软雅黑" pitchFamily="34" charset="-122"/>
                <a:ea typeface="微软雅黑" pitchFamily="34" charset="-122"/>
              </a:rPr>
              <a:t>匹配分数为：</a:t>
            </a:r>
            <a:r>
              <a:rPr kumimoji="1" lang="en-US" altLang="zh-CN" sz="2400">
                <a:latin typeface="微软雅黑" pitchFamily="34" charset="-122"/>
                <a:ea typeface="微软雅黑" pitchFamily="34" charset="-122"/>
              </a:rPr>
              <a:t>65</a:t>
            </a:r>
            <a:r>
              <a:rPr kumimoji="1" lang="zh-CN" altLang="en-US" sz="2400">
                <a:latin typeface="微软雅黑" pitchFamily="34" charset="-122"/>
                <a:ea typeface="微软雅黑" pitchFamily="34" charset="-122"/>
              </a:rPr>
              <a:t>分</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467916" y="546100"/>
            <a:ext cx="4586288" cy="811213"/>
          </a:xfrm>
        </p:spPr>
        <p:txBody>
          <a:bodyPr/>
          <a:lstStyle/>
          <a:p>
            <a:pPr algn="l" eaLnBrk="1" hangingPunct="1">
              <a:lnSpc>
                <a:spcPct val="90000"/>
              </a:lnSpc>
            </a:pPr>
            <a:r>
              <a:rPr lang="zh-CN" altLang="en-US" sz="4000" smtClean="0">
                <a:solidFill>
                  <a:srgbClr val="FF0000"/>
                </a:solidFill>
                <a:effectLst/>
                <a:latin typeface="微软雅黑" pitchFamily="34" charset="-122"/>
                <a:ea typeface="微软雅黑" pitchFamily="34" charset="-122"/>
              </a:rPr>
              <a:t>二、人才招聘结果的反馈</a:t>
            </a:r>
          </a:p>
        </p:txBody>
      </p:sp>
      <p:sp>
        <p:nvSpPr>
          <p:cNvPr id="175107" name="Rectangle 3"/>
          <p:cNvSpPr>
            <a:spLocks noGrp="1" noChangeArrowheads="1"/>
          </p:cNvSpPr>
          <p:nvPr>
            <p:ph type="body" idx="1"/>
          </p:nvPr>
        </p:nvSpPr>
        <p:spPr>
          <a:xfrm>
            <a:off x="520304" y="1892301"/>
            <a:ext cx="8284369" cy="4037013"/>
          </a:xfrm>
        </p:spPr>
        <p:txBody>
          <a:bodyPr/>
          <a:lstStyle/>
          <a:p>
            <a:pPr marL="0" indent="0" eaLnBrk="1" hangingPunct="1">
              <a:lnSpc>
                <a:spcPts val="3600"/>
              </a:lnSpc>
              <a:spcBef>
                <a:spcPct val="0"/>
              </a:spcBef>
              <a:buFontTx/>
              <a:buNone/>
            </a:pPr>
            <a:r>
              <a:rPr lang="en-US" altLang="zh-CN" sz="2400" b="0" smtClean="0">
                <a:solidFill>
                  <a:schemeClr val="tx1"/>
                </a:solidFill>
                <a:effectLst/>
                <a:latin typeface="微软雅黑" pitchFamily="34" charset="-122"/>
                <a:ea typeface="微软雅黑" pitchFamily="34" charset="-122"/>
              </a:rPr>
              <a:t>1</a:t>
            </a:r>
            <a:r>
              <a:rPr lang="zh-CN" altLang="en-US" sz="2400" b="0" smtClean="0">
                <a:solidFill>
                  <a:schemeClr val="tx1"/>
                </a:solidFill>
                <a:effectLst/>
                <a:latin typeface="微软雅黑" pitchFamily="34" charset="-122"/>
                <a:ea typeface="微软雅黑" pitchFamily="34" charset="-122"/>
              </a:rPr>
              <a:t>、最好请受过训练的参与招聘流程设计的人亲自对候选人进行反馈；</a:t>
            </a:r>
          </a:p>
          <a:p>
            <a:pPr marL="0" indent="0" eaLnBrk="1" hangingPunct="1">
              <a:lnSpc>
                <a:spcPts val="3600"/>
              </a:lnSpc>
              <a:spcBef>
                <a:spcPct val="0"/>
              </a:spcBef>
              <a:buFontTx/>
              <a:buNone/>
            </a:pPr>
            <a:r>
              <a:rPr lang="en-US" altLang="zh-CN" sz="2400" b="0" smtClean="0">
                <a:solidFill>
                  <a:schemeClr val="tx1"/>
                </a:solidFill>
                <a:effectLst/>
                <a:latin typeface="微软雅黑" pitchFamily="34" charset="-122"/>
                <a:ea typeface="微软雅黑" pitchFamily="34" charset="-122"/>
              </a:rPr>
              <a:t>2</a:t>
            </a:r>
            <a:r>
              <a:rPr lang="zh-CN" altLang="en-US" sz="2400" b="0" smtClean="0">
                <a:solidFill>
                  <a:schemeClr val="tx1"/>
                </a:solidFill>
                <a:effectLst/>
                <a:latin typeface="微软雅黑" pitchFamily="34" charset="-122"/>
                <a:ea typeface="微软雅黑" pitchFamily="34" charset="-122"/>
              </a:rPr>
              <a:t>、不要随意对候选人的性格做出评论或指责；</a:t>
            </a:r>
          </a:p>
          <a:p>
            <a:pPr marL="0" indent="0" eaLnBrk="1" hangingPunct="1">
              <a:lnSpc>
                <a:spcPts val="3600"/>
              </a:lnSpc>
              <a:spcBef>
                <a:spcPct val="0"/>
              </a:spcBef>
              <a:buFontTx/>
              <a:buNone/>
            </a:pPr>
            <a:r>
              <a:rPr lang="en-US" altLang="zh-CN" sz="2400" b="0" smtClean="0">
                <a:solidFill>
                  <a:schemeClr val="tx1"/>
                </a:solidFill>
                <a:effectLst/>
                <a:latin typeface="微软雅黑" pitchFamily="34" charset="-122"/>
                <a:ea typeface="微软雅黑" pitchFamily="34" charset="-122"/>
              </a:rPr>
              <a:t>3</a:t>
            </a:r>
            <a:r>
              <a:rPr lang="zh-CN" altLang="en-US" sz="2400" b="0" smtClean="0">
                <a:solidFill>
                  <a:schemeClr val="tx1"/>
                </a:solidFill>
                <a:effectLst/>
                <a:latin typeface="微软雅黑" pitchFamily="34" charset="-122"/>
                <a:ea typeface="微软雅黑" pitchFamily="34" charset="-122"/>
              </a:rPr>
              <a:t>、列举出候选人说过或做过的事例，请他们再解释下；</a:t>
            </a:r>
          </a:p>
          <a:p>
            <a:pPr marL="0" indent="0" eaLnBrk="1" hangingPunct="1">
              <a:lnSpc>
                <a:spcPts val="3600"/>
              </a:lnSpc>
              <a:spcBef>
                <a:spcPct val="0"/>
              </a:spcBef>
              <a:buFontTx/>
              <a:buNone/>
            </a:pPr>
            <a:r>
              <a:rPr lang="en-US" altLang="zh-CN" sz="2400" b="0" smtClean="0">
                <a:solidFill>
                  <a:schemeClr val="tx1"/>
                </a:solidFill>
                <a:effectLst/>
                <a:latin typeface="微软雅黑" pitchFamily="34" charset="-122"/>
                <a:ea typeface="微软雅黑" pitchFamily="34" charset="-122"/>
              </a:rPr>
              <a:t>4</a:t>
            </a:r>
            <a:r>
              <a:rPr lang="zh-CN" altLang="en-US" sz="2400" b="0" smtClean="0">
                <a:solidFill>
                  <a:schemeClr val="tx1"/>
                </a:solidFill>
                <a:effectLst/>
                <a:latin typeface="微软雅黑" pitchFamily="34" charset="-122"/>
                <a:ea typeface="微软雅黑" pitchFamily="34" charset="-122"/>
              </a:rPr>
              <a:t>、让候选人明白公司所需要的是什么样的人才以及他们为什么不符合录用要素；</a:t>
            </a:r>
          </a:p>
          <a:p>
            <a:pPr marL="0" indent="0" eaLnBrk="1" hangingPunct="1">
              <a:lnSpc>
                <a:spcPts val="3600"/>
              </a:lnSpc>
              <a:spcBef>
                <a:spcPct val="0"/>
              </a:spcBef>
              <a:buFontTx/>
              <a:buNone/>
            </a:pPr>
            <a:r>
              <a:rPr lang="en-US" altLang="zh-CN" sz="2400" b="0" smtClean="0">
                <a:solidFill>
                  <a:schemeClr val="tx1"/>
                </a:solidFill>
                <a:effectLst/>
                <a:latin typeface="微软雅黑" pitchFamily="34" charset="-122"/>
                <a:ea typeface="微软雅黑" pitchFamily="34" charset="-122"/>
              </a:rPr>
              <a:t>5</a:t>
            </a:r>
            <a:r>
              <a:rPr lang="zh-CN" altLang="en-US" sz="2400" b="0" smtClean="0">
                <a:solidFill>
                  <a:schemeClr val="tx1"/>
                </a:solidFill>
                <a:effectLst/>
                <a:latin typeface="微软雅黑" pitchFamily="34" charset="-122"/>
                <a:ea typeface="微软雅黑" pitchFamily="34" charset="-122"/>
              </a:rPr>
              <a:t>、先称赞他们表现好的部分，再指出他们没有做好的地方，争取给以正面的评价；</a:t>
            </a:r>
          </a:p>
          <a:p>
            <a:pPr marL="0" indent="0" eaLnBrk="1" hangingPunct="1">
              <a:lnSpc>
                <a:spcPts val="3600"/>
              </a:lnSpc>
              <a:spcBef>
                <a:spcPct val="0"/>
              </a:spcBef>
              <a:buFontTx/>
              <a:buNone/>
            </a:pPr>
            <a:r>
              <a:rPr lang="en-US" altLang="zh-CN" sz="2400" b="0" smtClean="0">
                <a:solidFill>
                  <a:schemeClr val="tx1"/>
                </a:solidFill>
                <a:effectLst/>
                <a:latin typeface="微软雅黑" pitchFamily="34" charset="-122"/>
                <a:ea typeface="微软雅黑" pitchFamily="34" charset="-122"/>
              </a:rPr>
              <a:t>6</a:t>
            </a:r>
            <a:r>
              <a:rPr lang="zh-CN" altLang="en-US" sz="2400" b="0" smtClean="0">
                <a:solidFill>
                  <a:schemeClr val="tx1"/>
                </a:solidFill>
                <a:effectLst/>
                <a:latin typeface="微软雅黑" pitchFamily="34" charset="-122"/>
                <a:ea typeface="微软雅黑" pitchFamily="34" charset="-122"/>
              </a:rPr>
              <a:t>、向候选人强调之所以没有录用他，只是因为不适合这个岗位；</a:t>
            </a:r>
          </a:p>
          <a:p>
            <a:pPr marL="0" indent="0" eaLnBrk="1" hangingPunct="1">
              <a:lnSpc>
                <a:spcPts val="3600"/>
              </a:lnSpc>
              <a:spcBef>
                <a:spcPct val="0"/>
              </a:spcBef>
              <a:buFontTx/>
              <a:buNone/>
            </a:pPr>
            <a:r>
              <a:rPr lang="en-US" altLang="zh-CN" sz="2400" b="0" smtClean="0">
                <a:solidFill>
                  <a:schemeClr val="tx1"/>
                </a:solidFill>
                <a:effectLst/>
                <a:latin typeface="微软雅黑" pitchFamily="34" charset="-122"/>
                <a:ea typeface="微软雅黑" pitchFamily="34" charset="-122"/>
              </a:rPr>
              <a:t>7</a:t>
            </a:r>
            <a:r>
              <a:rPr lang="zh-CN" altLang="en-US" sz="2400" b="0" smtClean="0">
                <a:solidFill>
                  <a:schemeClr val="tx1"/>
                </a:solidFill>
                <a:effectLst/>
                <a:latin typeface="微软雅黑" pitchFamily="34" charset="-122"/>
                <a:ea typeface="微软雅黑" pitchFamily="34" charset="-122"/>
              </a:rPr>
              <a:t>、不要将某一候选人的表现同其他候选人进行比较，</a:t>
            </a:r>
            <a:endParaRPr lang="en-US" altLang="zh-CN" sz="2400" b="0" smtClean="0">
              <a:solidFill>
                <a:schemeClr val="tx1"/>
              </a:solidFill>
              <a:effectLst/>
              <a:latin typeface="微软雅黑" pitchFamily="34" charset="-122"/>
              <a:ea typeface="微软雅黑" pitchFamily="34" charset="-122"/>
            </a:endParaRPr>
          </a:p>
          <a:p>
            <a:pPr marL="0" indent="0" eaLnBrk="1" hangingPunct="1">
              <a:lnSpc>
                <a:spcPts val="3600"/>
              </a:lnSpc>
              <a:spcBef>
                <a:spcPct val="0"/>
              </a:spcBef>
              <a:buFontTx/>
              <a:buNone/>
            </a:pPr>
            <a:r>
              <a:rPr lang="en-US" altLang="zh-CN" sz="2400" b="0" smtClean="0">
                <a:solidFill>
                  <a:schemeClr val="tx1"/>
                </a:solidFill>
                <a:effectLst/>
                <a:latin typeface="微软雅黑" pitchFamily="34" charset="-122"/>
                <a:ea typeface="微软雅黑" pitchFamily="34" charset="-122"/>
              </a:rPr>
              <a:t>     </a:t>
            </a:r>
            <a:r>
              <a:rPr lang="zh-CN" altLang="en-US" sz="2400" b="0" smtClean="0">
                <a:solidFill>
                  <a:schemeClr val="tx1"/>
                </a:solidFill>
                <a:effectLst/>
                <a:latin typeface="微软雅黑" pitchFamily="34" charset="-122"/>
                <a:ea typeface="微软雅黑" pitchFamily="34" charset="-122"/>
              </a:rPr>
              <a:t>不要让他们指导具体的测评分数。</a:t>
            </a:r>
          </a:p>
        </p:txBody>
      </p:sp>
      <p:sp>
        <p:nvSpPr>
          <p:cNvPr id="175108" name="矩形 3"/>
          <p:cNvSpPr>
            <a:spLocks noChangeArrowheads="1"/>
          </p:cNvSpPr>
          <p:nvPr/>
        </p:nvSpPr>
        <p:spPr bwMode="auto">
          <a:xfrm>
            <a:off x="392907" y="1357314"/>
            <a:ext cx="3877985" cy="477054"/>
          </a:xfrm>
          <a:prstGeom prst="rect">
            <a:avLst/>
          </a:prstGeom>
          <a:noFill/>
          <a:ln w="9525">
            <a:noFill/>
            <a:miter lim="800000"/>
            <a:headEnd/>
            <a:tailEnd/>
          </a:ln>
        </p:spPr>
        <p:txBody>
          <a:bodyPr wrap="none">
            <a:spAutoFit/>
          </a:bodyPr>
          <a:lstStyle/>
          <a:p>
            <a:pPr eaLnBrk="1" hangingPunct="1">
              <a:lnSpc>
                <a:spcPts val="3000"/>
              </a:lnSpc>
            </a:pPr>
            <a:r>
              <a:rPr lang="zh-CN" altLang="en-US" sz="2400">
                <a:solidFill>
                  <a:schemeClr val="tx1"/>
                </a:solidFill>
                <a:latin typeface="微软雅黑" pitchFamily="34" charset="-122"/>
                <a:ea typeface="微软雅黑" pitchFamily="34" charset="-122"/>
              </a:rPr>
              <a:t>（一）人才招聘结果的反馈</a:t>
            </a:r>
            <a:endParaRPr lang="en-US" altLang="zh-CN" sz="2400">
              <a:solidFill>
                <a:schemeClr val="tx1"/>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a:spLocks noGrp="1" noChangeArrowheads="1"/>
          </p:cNvSpPr>
          <p:nvPr>
            <p:ph type="body" idx="1"/>
          </p:nvPr>
        </p:nvSpPr>
        <p:spPr>
          <a:xfrm>
            <a:off x="546498" y="1285876"/>
            <a:ext cx="6425803" cy="4714875"/>
          </a:xfrm>
        </p:spPr>
        <p:txBody>
          <a:bodyPr/>
          <a:lstStyle/>
          <a:p>
            <a:pPr marL="0" indent="0" eaLnBrk="1" hangingPunct="1">
              <a:lnSpc>
                <a:spcPts val="3500"/>
              </a:lnSpc>
              <a:spcBef>
                <a:spcPct val="0"/>
              </a:spcBef>
              <a:buFontTx/>
              <a:buNone/>
            </a:pPr>
            <a:r>
              <a:rPr lang="en-US" altLang="zh-CN" sz="2400" b="0" smtClean="0">
                <a:solidFill>
                  <a:schemeClr val="tx1"/>
                </a:solidFill>
                <a:effectLst/>
                <a:latin typeface="微软雅黑" pitchFamily="34" charset="-122"/>
                <a:ea typeface="微软雅黑" pitchFamily="34" charset="-122"/>
              </a:rPr>
              <a:t>1</a:t>
            </a:r>
            <a:r>
              <a:rPr lang="zh-CN" altLang="en-US" sz="2400" b="0" smtClean="0">
                <a:solidFill>
                  <a:schemeClr val="tx1"/>
                </a:solidFill>
                <a:effectLst/>
                <a:latin typeface="微软雅黑" pitchFamily="34" charset="-122"/>
                <a:ea typeface="微软雅黑" pitchFamily="34" charset="-122"/>
              </a:rPr>
              <a:t>、胜任特征指标是否全面必要；</a:t>
            </a:r>
          </a:p>
          <a:p>
            <a:pPr marL="0" indent="0" eaLnBrk="1" hangingPunct="1">
              <a:lnSpc>
                <a:spcPts val="3500"/>
              </a:lnSpc>
              <a:spcBef>
                <a:spcPct val="0"/>
              </a:spcBef>
              <a:buFontTx/>
              <a:buNone/>
            </a:pPr>
            <a:r>
              <a:rPr lang="en-US" altLang="zh-CN" sz="2400" b="0" smtClean="0">
                <a:solidFill>
                  <a:schemeClr val="tx1"/>
                </a:solidFill>
                <a:effectLst/>
                <a:latin typeface="微软雅黑" pitchFamily="34" charset="-122"/>
                <a:ea typeface="微软雅黑" pitchFamily="34" charset="-122"/>
              </a:rPr>
              <a:t>2</a:t>
            </a:r>
            <a:r>
              <a:rPr lang="zh-CN" altLang="en-US" sz="2400" b="0" smtClean="0">
                <a:solidFill>
                  <a:schemeClr val="tx1"/>
                </a:solidFill>
                <a:effectLst/>
                <a:latin typeface="微软雅黑" pitchFamily="34" charset="-122"/>
                <a:ea typeface="微软雅黑" pitchFamily="34" charset="-122"/>
              </a:rPr>
              <a:t>、行为指标是否准确、明了；</a:t>
            </a:r>
          </a:p>
          <a:p>
            <a:pPr marL="0" indent="0" eaLnBrk="1" hangingPunct="1">
              <a:lnSpc>
                <a:spcPts val="3500"/>
              </a:lnSpc>
              <a:spcBef>
                <a:spcPct val="0"/>
              </a:spcBef>
              <a:buFontTx/>
              <a:buNone/>
            </a:pPr>
            <a:r>
              <a:rPr lang="en-US" altLang="zh-CN" sz="2400" b="0" smtClean="0">
                <a:solidFill>
                  <a:schemeClr val="tx1"/>
                </a:solidFill>
                <a:effectLst/>
                <a:latin typeface="微软雅黑" pitchFamily="34" charset="-122"/>
                <a:ea typeface="微软雅黑" pitchFamily="34" charset="-122"/>
              </a:rPr>
              <a:t>3</a:t>
            </a:r>
            <a:r>
              <a:rPr lang="zh-CN" altLang="en-US" sz="2400" b="0" smtClean="0">
                <a:solidFill>
                  <a:schemeClr val="tx1"/>
                </a:solidFill>
                <a:effectLst/>
                <a:latin typeface="微软雅黑" pitchFamily="34" charset="-122"/>
                <a:ea typeface="微软雅黑" pitchFamily="34" charset="-122"/>
              </a:rPr>
              <a:t>、广告定位是否准确；</a:t>
            </a:r>
          </a:p>
          <a:p>
            <a:pPr marL="0" indent="0" eaLnBrk="1" hangingPunct="1">
              <a:lnSpc>
                <a:spcPts val="3500"/>
              </a:lnSpc>
              <a:spcBef>
                <a:spcPct val="0"/>
              </a:spcBef>
              <a:buFontTx/>
              <a:buNone/>
            </a:pPr>
            <a:r>
              <a:rPr lang="en-US" altLang="zh-CN" sz="2400" b="0" smtClean="0">
                <a:solidFill>
                  <a:schemeClr val="tx1"/>
                </a:solidFill>
                <a:effectLst/>
                <a:latin typeface="微软雅黑" pitchFamily="34" charset="-122"/>
                <a:ea typeface="微软雅黑" pitchFamily="34" charset="-122"/>
              </a:rPr>
              <a:t>4</a:t>
            </a:r>
            <a:r>
              <a:rPr lang="zh-CN" altLang="en-US" sz="2400" b="0" smtClean="0">
                <a:solidFill>
                  <a:schemeClr val="tx1"/>
                </a:solidFill>
                <a:effectLst/>
                <a:latin typeface="微软雅黑" pitchFamily="34" charset="-122"/>
                <a:ea typeface="微软雅黑" pitchFamily="34" charset="-122"/>
              </a:rPr>
              <a:t>、应聘申请书设计是否科学；</a:t>
            </a:r>
          </a:p>
          <a:p>
            <a:pPr marL="0" indent="0" eaLnBrk="1" hangingPunct="1">
              <a:lnSpc>
                <a:spcPts val="3500"/>
              </a:lnSpc>
              <a:spcBef>
                <a:spcPct val="0"/>
              </a:spcBef>
              <a:buFontTx/>
              <a:buNone/>
            </a:pPr>
            <a:r>
              <a:rPr lang="en-US" altLang="zh-CN" sz="2400" b="0" smtClean="0">
                <a:solidFill>
                  <a:schemeClr val="tx1"/>
                </a:solidFill>
                <a:effectLst/>
                <a:latin typeface="微软雅黑" pitchFamily="34" charset="-122"/>
                <a:ea typeface="微软雅黑" pitchFamily="34" charset="-122"/>
              </a:rPr>
              <a:t>5</a:t>
            </a:r>
            <a:r>
              <a:rPr lang="zh-CN" altLang="en-US" sz="2400" b="0" smtClean="0">
                <a:solidFill>
                  <a:schemeClr val="tx1"/>
                </a:solidFill>
                <a:effectLst/>
                <a:latin typeface="微软雅黑" pitchFamily="34" charset="-122"/>
                <a:ea typeface="微软雅黑" pitchFamily="34" charset="-122"/>
              </a:rPr>
              <a:t>、行为面试计划是否到位；</a:t>
            </a:r>
          </a:p>
          <a:p>
            <a:pPr marL="0" indent="0" eaLnBrk="1" hangingPunct="1">
              <a:lnSpc>
                <a:spcPts val="3500"/>
              </a:lnSpc>
              <a:spcBef>
                <a:spcPct val="0"/>
              </a:spcBef>
              <a:buFontTx/>
              <a:buNone/>
            </a:pPr>
            <a:r>
              <a:rPr lang="en-US" altLang="zh-CN" sz="2400" b="0" smtClean="0">
                <a:solidFill>
                  <a:schemeClr val="tx1"/>
                </a:solidFill>
                <a:effectLst/>
                <a:latin typeface="微软雅黑" pitchFamily="34" charset="-122"/>
                <a:ea typeface="微软雅黑" pitchFamily="34" charset="-122"/>
              </a:rPr>
              <a:t>6</a:t>
            </a:r>
            <a:r>
              <a:rPr lang="zh-CN" altLang="en-US" sz="2400" b="0" smtClean="0">
                <a:solidFill>
                  <a:schemeClr val="tx1"/>
                </a:solidFill>
                <a:effectLst/>
                <a:latin typeface="微软雅黑" pitchFamily="34" charset="-122"/>
                <a:ea typeface="微软雅黑" pitchFamily="34" charset="-122"/>
              </a:rPr>
              <a:t>、是否对相关人进行了培训；</a:t>
            </a:r>
          </a:p>
          <a:p>
            <a:pPr marL="0" indent="0" eaLnBrk="1" hangingPunct="1">
              <a:lnSpc>
                <a:spcPts val="3500"/>
              </a:lnSpc>
              <a:spcBef>
                <a:spcPct val="0"/>
              </a:spcBef>
              <a:buFontTx/>
              <a:buNone/>
            </a:pPr>
            <a:r>
              <a:rPr lang="en-US" altLang="zh-CN" sz="2400" b="0" smtClean="0">
                <a:solidFill>
                  <a:schemeClr val="tx1"/>
                </a:solidFill>
                <a:effectLst/>
                <a:latin typeface="微软雅黑" pitchFamily="34" charset="-122"/>
                <a:ea typeface="微软雅黑" pitchFamily="34" charset="-122"/>
              </a:rPr>
              <a:t>7</a:t>
            </a:r>
            <a:r>
              <a:rPr lang="zh-CN" altLang="en-US" sz="2400" b="0" smtClean="0">
                <a:solidFill>
                  <a:schemeClr val="tx1"/>
                </a:solidFill>
                <a:effectLst/>
                <a:latin typeface="微软雅黑" pitchFamily="34" charset="-122"/>
                <a:ea typeface="微软雅黑" pitchFamily="34" charset="-122"/>
              </a:rPr>
              <a:t>、背景审查是否按要求做了；</a:t>
            </a:r>
          </a:p>
          <a:p>
            <a:pPr marL="0" indent="0" eaLnBrk="1" hangingPunct="1">
              <a:lnSpc>
                <a:spcPts val="3500"/>
              </a:lnSpc>
              <a:spcBef>
                <a:spcPct val="0"/>
              </a:spcBef>
              <a:buFontTx/>
              <a:buNone/>
            </a:pPr>
            <a:r>
              <a:rPr lang="en-US" altLang="zh-CN" sz="2400" b="0" smtClean="0">
                <a:solidFill>
                  <a:schemeClr val="tx1"/>
                </a:solidFill>
                <a:effectLst/>
                <a:latin typeface="微软雅黑" pitchFamily="34" charset="-122"/>
                <a:ea typeface="微软雅黑" pitchFamily="34" charset="-122"/>
              </a:rPr>
              <a:t>8</a:t>
            </a:r>
            <a:r>
              <a:rPr lang="zh-CN" altLang="en-US" sz="2400" b="0" smtClean="0">
                <a:solidFill>
                  <a:schemeClr val="tx1"/>
                </a:solidFill>
                <a:effectLst/>
                <a:latin typeface="微软雅黑" pitchFamily="34" charset="-122"/>
                <a:ea typeface="微软雅黑" pitchFamily="34" charset="-122"/>
              </a:rPr>
              <a:t>、所使用的甄选工具是否有效能；</a:t>
            </a:r>
          </a:p>
          <a:p>
            <a:pPr marL="0" indent="0" eaLnBrk="1" hangingPunct="1">
              <a:lnSpc>
                <a:spcPts val="3500"/>
              </a:lnSpc>
              <a:spcBef>
                <a:spcPct val="0"/>
              </a:spcBef>
              <a:buFontTx/>
              <a:buNone/>
            </a:pPr>
            <a:r>
              <a:rPr lang="en-US" altLang="zh-CN" sz="2400" b="0" smtClean="0">
                <a:solidFill>
                  <a:schemeClr val="tx1"/>
                </a:solidFill>
                <a:effectLst/>
                <a:latin typeface="微软雅黑" pitchFamily="34" charset="-122"/>
                <a:ea typeface="微软雅黑" pitchFamily="34" charset="-122"/>
              </a:rPr>
              <a:t>9</a:t>
            </a:r>
            <a:r>
              <a:rPr lang="zh-CN" altLang="en-US" sz="2400" b="0" smtClean="0">
                <a:solidFill>
                  <a:schemeClr val="tx1"/>
                </a:solidFill>
                <a:effectLst/>
                <a:latin typeface="微软雅黑" pitchFamily="34" charset="-122"/>
                <a:ea typeface="微软雅黑" pitchFamily="34" charset="-122"/>
              </a:rPr>
              <a:t>、是否坚持了甄选标准；</a:t>
            </a:r>
          </a:p>
          <a:p>
            <a:pPr marL="0" indent="0" eaLnBrk="1" hangingPunct="1">
              <a:lnSpc>
                <a:spcPts val="3500"/>
              </a:lnSpc>
              <a:spcBef>
                <a:spcPct val="0"/>
              </a:spcBef>
              <a:buFontTx/>
              <a:buNone/>
            </a:pPr>
            <a:r>
              <a:rPr lang="en-US" altLang="zh-CN" sz="2400" b="0" smtClean="0">
                <a:solidFill>
                  <a:schemeClr val="tx1"/>
                </a:solidFill>
                <a:effectLst/>
                <a:latin typeface="微软雅黑" pitchFamily="34" charset="-122"/>
                <a:ea typeface="微软雅黑" pitchFamily="34" charset="-122"/>
              </a:rPr>
              <a:t>10</a:t>
            </a:r>
            <a:r>
              <a:rPr lang="zh-CN" altLang="en-US" sz="2400" b="0" smtClean="0">
                <a:solidFill>
                  <a:schemeClr val="tx1"/>
                </a:solidFill>
                <a:effectLst/>
                <a:latin typeface="微软雅黑" pitchFamily="34" charset="-122"/>
                <a:ea typeface="微软雅黑" pitchFamily="34" charset="-122"/>
              </a:rPr>
              <a:t>、是否出现发放录取通知书但是又没到的情况，什么原因？</a:t>
            </a:r>
          </a:p>
          <a:p>
            <a:pPr marL="0" indent="0" eaLnBrk="1" hangingPunct="1">
              <a:lnSpc>
                <a:spcPts val="3500"/>
              </a:lnSpc>
              <a:spcBef>
                <a:spcPct val="0"/>
              </a:spcBef>
              <a:buFontTx/>
              <a:buNone/>
            </a:pPr>
            <a:endParaRPr lang="en-US" altLang="zh-CN" sz="2400" b="0" smtClean="0">
              <a:solidFill>
                <a:schemeClr val="tx1"/>
              </a:solidFill>
              <a:effectLst/>
              <a:latin typeface="微软雅黑" pitchFamily="34" charset="-122"/>
              <a:ea typeface="微软雅黑" pitchFamily="34" charset="-122"/>
            </a:endParaRPr>
          </a:p>
        </p:txBody>
      </p:sp>
      <p:sp>
        <p:nvSpPr>
          <p:cNvPr id="176131" name="Rectangle 2"/>
          <p:cNvSpPr>
            <a:spLocks noGrp="1" noChangeArrowheads="1"/>
          </p:cNvSpPr>
          <p:nvPr>
            <p:ph type="title"/>
          </p:nvPr>
        </p:nvSpPr>
        <p:spPr>
          <a:xfrm>
            <a:off x="466726" y="474663"/>
            <a:ext cx="4641056" cy="882650"/>
          </a:xfrm>
        </p:spPr>
        <p:txBody>
          <a:bodyPr/>
          <a:lstStyle/>
          <a:p>
            <a:pPr algn="l" eaLnBrk="1" hangingPunct="1">
              <a:lnSpc>
                <a:spcPct val="90000"/>
              </a:lnSpc>
            </a:pPr>
            <a:r>
              <a:rPr lang="zh-CN" altLang="en-US" sz="4000" smtClean="0">
                <a:solidFill>
                  <a:srgbClr val="FF0000"/>
                </a:solidFill>
                <a:effectLst/>
                <a:latin typeface="微软雅黑" pitchFamily="34" charset="-122"/>
                <a:ea typeface="微软雅黑" pitchFamily="34" charset="-122"/>
              </a:rPr>
              <a:t>二、人才招聘结果的评估</a:t>
            </a:r>
          </a:p>
        </p:txBody>
      </p:sp>
      <p:sp>
        <p:nvSpPr>
          <p:cNvPr id="176132" name="TextBox 1"/>
          <p:cNvSpPr txBox="1">
            <a:spLocks noChangeArrowheads="1"/>
          </p:cNvSpPr>
          <p:nvPr/>
        </p:nvSpPr>
        <p:spPr bwMode="auto">
          <a:xfrm>
            <a:off x="144066" y="1628776"/>
            <a:ext cx="917972" cy="646331"/>
          </a:xfrm>
          <a:prstGeom prst="rect">
            <a:avLst/>
          </a:prstGeom>
          <a:noFill/>
          <a:ln w="9525">
            <a:noFill/>
            <a:miter lim="800000"/>
            <a:headEnd/>
            <a:tailEnd/>
          </a:ln>
        </p:spPr>
        <p:txBody>
          <a:bodyPr>
            <a:spAutoFit/>
          </a:bodyPr>
          <a:lstStyle/>
          <a:p>
            <a:endParaRPr lang="zh-CN" altLang="en-US">
              <a:solidFill>
                <a:schemeClr val="tx1"/>
              </a:solidFill>
              <a:latin typeface="微软雅黑" pitchFamily="34" charset="-122"/>
              <a:ea typeface="微软雅黑" pitchFamily="34" charset="-122"/>
            </a:endParaRPr>
          </a:p>
          <a:p>
            <a:endParaRPr lang="zh-CN" altLang="en-US"/>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ctrTitle"/>
          </p:nvPr>
        </p:nvSpPr>
        <p:spPr>
          <a:xfrm>
            <a:off x="714375" y="1052513"/>
            <a:ext cx="2282429" cy="804862"/>
          </a:xfrm>
        </p:spPr>
        <p:txBody>
          <a:bodyPr/>
          <a:lstStyle/>
          <a:p>
            <a:pPr algn="l" eaLnBrk="1" hangingPunct="1">
              <a:defRPr/>
            </a:pPr>
            <a:r>
              <a:rPr lang="zh-CN" altLang="en-US" sz="4000" dirty="0">
                <a:solidFill>
                  <a:srgbClr val="FF0000"/>
                </a:solidFill>
                <a:effectLst/>
                <a:latin typeface="微软雅黑" pitchFamily="34" charset="-122"/>
                <a:ea typeface="微软雅黑" pitchFamily="34" charset="-122"/>
              </a:rPr>
              <a:t>招聘与</a:t>
            </a:r>
            <a:r>
              <a:rPr lang="zh-CN" altLang="en-US" sz="4000" dirty="0" smtClean="0">
                <a:solidFill>
                  <a:srgbClr val="FF0000"/>
                </a:solidFill>
                <a:effectLst/>
                <a:latin typeface="微软雅黑" pitchFamily="34" charset="-122"/>
                <a:ea typeface="微软雅黑" pitchFamily="34" charset="-122"/>
              </a:rPr>
              <a:t>配置</a:t>
            </a:r>
            <a:endParaRPr lang="zh-CN" altLang="en-US" dirty="0" smtClean="0">
              <a:solidFill>
                <a:schemeClr val="tx1"/>
              </a:solidFill>
              <a:effectLst>
                <a:outerShdw blurRad="38100" dist="38100" dir="2700000" algn="tl">
                  <a:srgbClr val="C0C0C0"/>
                </a:outerShdw>
              </a:effectLst>
              <a:latin typeface="微软雅黑" pitchFamily="34" charset="-122"/>
              <a:ea typeface="微软雅黑" pitchFamily="34" charset="-122"/>
            </a:endParaRPr>
          </a:p>
        </p:txBody>
      </p:sp>
      <p:sp>
        <p:nvSpPr>
          <p:cNvPr id="177155" name="Rectangle 3"/>
          <p:cNvSpPr>
            <a:spLocks noGrp="1" noChangeArrowheads="1"/>
          </p:cNvSpPr>
          <p:nvPr>
            <p:ph type="subTitle" idx="1"/>
          </p:nvPr>
        </p:nvSpPr>
        <p:spPr>
          <a:xfrm>
            <a:off x="714375" y="2205038"/>
            <a:ext cx="4800600" cy="723900"/>
          </a:xfrm>
        </p:spPr>
        <p:txBody>
          <a:bodyPr/>
          <a:lstStyle/>
          <a:p>
            <a:pPr algn="l" eaLnBrk="1" hangingPunct="1"/>
            <a:r>
              <a:rPr lang="zh-CN" altLang="en-US" sz="4000" smtClean="0">
                <a:solidFill>
                  <a:schemeClr val="tx1"/>
                </a:solidFill>
                <a:effectLst/>
                <a:latin typeface="微软雅黑" pitchFamily="34" charset="-122"/>
                <a:ea typeface="微软雅黑" pitchFamily="34" charset="-122"/>
              </a:rPr>
              <a:t>第四</a:t>
            </a:r>
            <a:r>
              <a:rPr lang="en-US" altLang="zh-CN" sz="4000" smtClean="0">
                <a:solidFill>
                  <a:schemeClr val="tx1"/>
                </a:solidFill>
                <a:effectLst/>
                <a:latin typeface="微软雅黑" pitchFamily="34" charset="-122"/>
                <a:ea typeface="微软雅黑" pitchFamily="34" charset="-122"/>
              </a:rPr>
              <a:t>节  </a:t>
            </a:r>
            <a:r>
              <a:rPr lang="zh-CN" altLang="en-US" sz="4000" smtClean="0">
                <a:solidFill>
                  <a:schemeClr val="tx1"/>
                </a:solidFill>
                <a:effectLst/>
                <a:latin typeface="微软雅黑" pitchFamily="34" charset="-122"/>
                <a:ea typeface="微软雅黑" pitchFamily="34" charset="-122"/>
              </a:rPr>
              <a:t>人力资源流动管理</a:t>
            </a:r>
            <a:endParaRPr lang="en-US" altLang="zh-CN" sz="4000" smtClean="0">
              <a:solidFill>
                <a:schemeClr val="tx1"/>
              </a:solidFill>
              <a:effectLst/>
              <a:latin typeface="微软雅黑" pitchFamily="34" charset="-122"/>
              <a:ea typeface="微软雅黑" pitchFamily="34" charset="-122"/>
            </a:endParaRPr>
          </a:p>
        </p:txBody>
      </p:sp>
      <p:sp>
        <p:nvSpPr>
          <p:cNvPr id="177156" name="矩形 2"/>
          <p:cNvSpPr>
            <a:spLocks noChangeArrowheads="1"/>
          </p:cNvSpPr>
          <p:nvPr/>
        </p:nvSpPr>
        <p:spPr bwMode="auto">
          <a:xfrm>
            <a:off x="746522" y="3292476"/>
            <a:ext cx="5618846" cy="707886"/>
          </a:xfrm>
          <a:prstGeom prst="rect">
            <a:avLst/>
          </a:prstGeom>
          <a:noFill/>
          <a:ln w="9525">
            <a:noFill/>
            <a:miter lim="800000"/>
            <a:headEnd/>
            <a:tailEnd/>
          </a:ln>
        </p:spPr>
        <p:txBody>
          <a:bodyPr wrap="none">
            <a:spAutoFit/>
          </a:bodyPr>
          <a:lstStyle/>
          <a:p>
            <a:pPr eaLnBrk="1" hangingPunct="1">
              <a:spcBef>
                <a:spcPct val="20000"/>
              </a:spcBef>
            </a:pPr>
            <a:r>
              <a:rPr lang="zh-CN" altLang="en-US" sz="4000">
                <a:solidFill>
                  <a:srgbClr val="FF0000"/>
                </a:solidFill>
                <a:latin typeface="微软雅黑" pitchFamily="34" charset="-122"/>
                <a:ea typeface="微软雅黑" pitchFamily="34" charset="-122"/>
              </a:rPr>
              <a:t>第一单元  员工晋升管理</a:t>
            </a:r>
            <a:endParaRPr lang="en-US" altLang="zh-CN" sz="4000">
              <a:solidFill>
                <a:srgbClr val="FF0000"/>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466726" y="571500"/>
            <a:ext cx="4641056" cy="804863"/>
          </a:xfrm>
        </p:spPr>
        <p:txBody>
          <a:bodyPr/>
          <a:lstStyle/>
          <a:p>
            <a:pPr algn="l" eaLnBrk="1" hangingPunct="1">
              <a:lnSpc>
                <a:spcPct val="80000"/>
              </a:lnSpc>
            </a:pPr>
            <a:r>
              <a:rPr lang="zh-CN" altLang="en-US" sz="4000" smtClean="0">
                <a:solidFill>
                  <a:srgbClr val="FF0000"/>
                </a:solidFill>
                <a:effectLst/>
                <a:latin typeface="微软雅黑" pitchFamily="34" charset="-122"/>
                <a:ea typeface="微软雅黑" pitchFamily="34" charset="-122"/>
              </a:rPr>
              <a:t>一、人力资源流动的种类</a:t>
            </a:r>
          </a:p>
        </p:txBody>
      </p:sp>
      <p:sp>
        <p:nvSpPr>
          <p:cNvPr id="178179" name="Rectangle 3"/>
          <p:cNvSpPr>
            <a:spLocks noGrp="1" noChangeArrowheads="1"/>
          </p:cNvSpPr>
          <p:nvPr>
            <p:ph type="body" idx="1"/>
          </p:nvPr>
        </p:nvSpPr>
        <p:spPr>
          <a:xfrm>
            <a:off x="500062" y="1311276"/>
            <a:ext cx="7072313" cy="3046413"/>
          </a:xfrm>
        </p:spPr>
        <p:txBody>
          <a:bodyPr/>
          <a:lstStyle/>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1</a:t>
            </a:r>
            <a:r>
              <a:rPr lang="zh-CN" altLang="en-US" sz="2400" b="0" smtClean="0">
                <a:solidFill>
                  <a:schemeClr val="tx1"/>
                </a:solidFill>
                <a:effectLst/>
                <a:latin typeface="微软雅黑" pitchFamily="34" charset="-122"/>
                <a:ea typeface="微软雅黑" pitchFamily="34" charset="-122"/>
              </a:rPr>
              <a:t>、地理流动、职业流动与社会流动；国际流动与国内流动；企业间流动与企业内流动；自愿流动与非自愿流动；流入、流出与内部流动</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2</a:t>
            </a:r>
            <a:r>
              <a:rPr lang="zh-CN" altLang="en-US" sz="2400" b="0" smtClean="0">
                <a:solidFill>
                  <a:schemeClr val="tx1"/>
                </a:solidFill>
                <a:effectLst/>
                <a:latin typeface="微软雅黑" pitchFamily="34" charset="-122"/>
                <a:ea typeface="微软雅黑" pitchFamily="34" charset="-122"/>
              </a:rPr>
              <a:t>、按照人力资源流动的社会方向</a:t>
            </a:r>
            <a:r>
              <a:rPr lang="en-US" altLang="zh-CN" sz="2400" b="0" smtClean="0">
                <a:solidFill>
                  <a:schemeClr val="tx1"/>
                </a:solidFill>
                <a:effectLst/>
                <a:latin typeface="微软雅黑" pitchFamily="34" charset="-122"/>
                <a:ea typeface="微软雅黑" pitchFamily="34" charset="-122"/>
              </a:rPr>
              <a:t>,</a:t>
            </a:r>
            <a:r>
              <a:rPr lang="zh-CN" altLang="en-US" sz="2400" b="0" smtClean="0">
                <a:solidFill>
                  <a:schemeClr val="tx1"/>
                </a:solidFill>
                <a:effectLst/>
                <a:latin typeface="微软雅黑" pitchFamily="34" charset="-122"/>
                <a:ea typeface="微软雅黑" pitchFamily="34" charset="-122"/>
              </a:rPr>
              <a:t>可分为水平流动与垂直流动</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3</a:t>
            </a:r>
            <a:r>
              <a:rPr lang="zh-CN" altLang="en-US" sz="2400" b="0" smtClean="0">
                <a:solidFill>
                  <a:schemeClr val="tx1"/>
                </a:solidFill>
                <a:effectLst/>
                <a:latin typeface="微软雅黑" pitchFamily="34" charset="-122"/>
                <a:ea typeface="微软雅黑" pitchFamily="34" charset="-122"/>
              </a:rPr>
              <a:t>、人力资源流动还表现为国家之间的人力资源流动，国家内部的人力资源流动</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标题 1"/>
          <p:cNvSpPr>
            <a:spLocks noGrp="1"/>
          </p:cNvSpPr>
          <p:nvPr>
            <p:ph type="title"/>
          </p:nvPr>
        </p:nvSpPr>
        <p:spPr>
          <a:xfrm>
            <a:off x="392907" y="619126"/>
            <a:ext cx="4479131" cy="881063"/>
          </a:xfrm>
        </p:spPr>
        <p:txBody>
          <a:bodyPr/>
          <a:lstStyle/>
          <a:p>
            <a:pPr algn="l" eaLnBrk="1" hangingPunct="1">
              <a:lnSpc>
                <a:spcPct val="80000"/>
              </a:lnSpc>
            </a:pPr>
            <a:r>
              <a:rPr lang="zh-CN" altLang="en-US" sz="4000" smtClean="0">
                <a:solidFill>
                  <a:srgbClr val="FF0000"/>
                </a:solidFill>
                <a:effectLst/>
                <a:latin typeface="微软雅黑" pitchFamily="34" charset="-122"/>
                <a:ea typeface="微软雅黑" pitchFamily="34" charset="-122"/>
              </a:rPr>
              <a:t>二、企业员工流动的种类</a:t>
            </a:r>
          </a:p>
        </p:txBody>
      </p:sp>
      <p:sp>
        <p:nvSpPr>
          <p:cNvPr id="179203" name="内容占位符 2"/>
          <p:cNvSpPr>
            <a:spLocks noGrp="1"/>
          </p:cNvSpPr>
          <p:nvPr>
            <p:ph idx="1"/>
          </p:nvPr>
        </p:nvSpPr>
        <p:spPr>
          <a:xfrm>
            <a:off x="446485" y="1428750"/>
            <a:ext cx="6161484" cy="2357438"/>
          </a:xfrm>
        </p:spPr>
        <p:txBody>
          <a:bodyPr/>
          <a:lstStyle/>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1</a:t>
            </a:r>
            <a:r>
              <a:rPr lang="zh-CN" altLang="en-US" sz="2400" b="0" smtClean="0">
                <a:solidFill>
                  <a:schemeClr val="tx1"/>
                </a:solidFill>
                <a:effectLst/>
                <a:latin typeface="微软雅黑" pitchFamily="34" charset="-122"/>
                <a:ea typeface="微软雅黑" pitchFamily="34" charset="-122"/>
              </a:rPr>
              <a:t>、企业内部人力资源市场</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2</a:t>
            </a:r>
            <a:r>
              <a:rPr lang="zh-CN" altLang="en-US" sz="2400" b="0" smtClean="0">
                <a:solidFill>
                  <a:schemeClr val="tx1"/>
                </a:solidFill>
                <a:effectLst/>
                <a:latin typeface="微软雅黑" pitchFamily="34" charset="-122"/>
                <a:ea typeface="微软雅黑" pitchFamily="34" charset="-122"/>
              </a:rPr>
              <a:t>、企业员工的流动种类：可分为员工流入企业和流出企业；按员工流出企业的意愿可分为：自愿流出、非自愿流出与自然流出（劳动者主体）</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553641" y="428625"/>
            <a:ext cx="4263628" cy="642938"/>
          </a:xfrm>
        </p:spPr>
        <p:txBody>
          <a:bodyPr/>
          <a:lstStyle/>
          <a:p>
            <a:pPr algn="l" eaLnBrk="1" hangingPunct="1"/>
            <a:r>
              <a:rPr lang="zh-CN" altLang="en-US" sz="4000" smtClean="0">
                <a:solidFill>
                  <a:srgbClr val="FF0000"/>
                </a:solidFill>
                <a:effectLst/>
                <a:latin typeface="微软雅黑" pitchFamily="34" charset="-122"/>
                <a:ea typeface="微软雅黑" pitchFamily="34" charset="-122"/>
              </a:rPr>
              <a:t>三、晋升的定义和作用</a:t>
            </a:r>
          </a:p>
        </p:txBody>
      </p:sp>
      <p:sp>
        <p:nvSpPr>
          <p:cNvPr id="168963" name="Rectangle 3"/>
          <p:cNvSpPr>
            <a:spLocks noGrp="1" noChangeArrowheads="1"/>
          </p:cNvSpPr>
          <p:nvPr>
            <p:ph type="body" idx="1"/>
          </p:nvPr>
        </p:nvSpPr>
        <p:spPr>
          <a:xfrm>
            <a:off x="607219" y="1123950"/>
            <a:ext cx="6621066" cy="947738"/>
          </a:xfrm>
        </p:spPr>
        <p:txBody>
          <a:bodyPr/>
          <a:lstStyle/>
          <a:p>
            <a:pPr marL="0" indent="0" eaLnBrk="1" hangingPunct="1">
              <a:lnSpc>
                <a:spcPts val="3500"/>
              </a:lnSpc>
              <a:spcBef>
                <a:spcPct val="0"/>
              </a:spcBef>
              <a:buFontTx/>
              <a:buNone/>
              <a:defRPr/>
            </a:pPr>
            <a:r>
              <a:rPr lang="en-US" altLang="zh-CN" sz="2400" smtClean="0">
                <a:solidFill>
                  <a:schemeClr val="tx1"/>
                </a:solidFill>
                <a:effectLst/>
                <a:latin typeface="微软雅黑" pitchFamily="34" charset="-122"/>
                <a:ea typeface="微软雅黑" pitchFamily="34" charset="-122"/>
              </a:rPr>
              <a:t>1</a:t>
            </a:r>
            <a:r>
              <a:rPr lang="zh-CN" altLang="en-US" sz="2400" smtClean="0">
                <a:solidFill>
                  <a:schemeClr val="tx1"/>
                </a:solidFill>
                <a:effectLst/>
                <a:latin typeface="微软雅黑" pitchFamily="34" charset="-122"/>
                <a:ea typeface="微软雅黑" pitchFamily="34" charset="-122"/>
              </a:rPr>
              <a:t>、定义：</a:t>
            </a:r>
            <a:r>
              <a:rPr lang="zh-CN" altLang="en-US" sz="2400" b="0" smtClean="0">
                <a:solidFill>
                  <a:schemeClr val="tx1"/>
                </a:solidFill>
                <a:effectLst/>
                <a:latin typeface="微软雅黑" pitchFamily="34" charset="-122"/>
                <a:ea typeface="微软雅黑" pitchFamily="34" charset="-122"/>
              </a:rPr>
              <a:t>员工在组织中由低级岗位向更高级别岗位变动的过程</a:t>
            </a:r>
            <a:endParaRPr lang="en-US" altLang="zh-CN" sz="2400" b="0" smtClean="0">
              <a:solidFill>
                <a:schemeClr val="tx1"/>
              </a:solidFill>
              <a:effectLst/>
              <a:latin typeface="微软雅黑" pitchFamily="34" charset="-122"/>
              <a:ea typeface="微软雅黑" pitchFamily="34" charset="-122"/>
            </a:endParaRPr>
          </a:p>
          <a:p>
            <a:pPr marL="0" indent="0" eaLnBrk="1" hangingPunct="1">
              <a:lnSpc>
                <a:spcPts val="3500"/>
              </a:lnSpc>
              <a:spcBef>
                <a:spcPct val="0"/>
              </a:spcBef>
              <a:buFontTx/>
              <a:buNone/>
              <a:defRPr/>
            </a:pPr>
            <a:r>
              <a:rPr lang="en-US" altLang="zh-CN" sz="2400" smtClean="0">
                <a:solidFill>
                  <a:schemeClr val="tx1"/>
                </a:solidFill>
                <a:effectLst/>
                <a:latin typeface="微软雅黑" pitchFamily="34" charset="-122"/>
                <a:ea typeface="微软雅黑" pitchFamily="34" charset="-122"/>
              </a:rPr>
              <a:t>2</a:t>
            </a:r>
            <a:r>
              <a:rPr lang="zh-CN" altLang="en-US" sz="2400" smtClean="0">
                <a:solidFill>
                  <a:schemeClr val="tx1"/>
                </a:solidFill>
                <a:effectLst/>
                <a:latin typeface="微软雅黑" pitchFamily="34" charset="-122"/>
                <a:ea typeface="微软雅黑" pitchFamily="34" charset="-122"/>
              </a:rPr>
              <a:t>、作用：</a:t>
            </a:r>
          </a:p>
          <a:p>
            <a:pPr marL="0" indent="0" eaLnBrk="1" hangingPunct="1">
              <a:lnSpc>
                <a:spcPct val="90000"/>
              </a:lnSpc>
              <a:defRPr/>
            </a:pPr>
            <a:endParaRPr lang="zh-CN" altLang="en-US" sz="2400" b="0" smtClean="0">
              <a:solidFill>
                <a:schemeClr val="tx1"/>
              </a:solidFill>
              <a:effectLst>
                <a:outerShdw blurRad="38100" dist="38100" dir="2700000" algn="tl">
                  <a:srgbClr val="C0C0C0"/>
                </a:outerShdw>
              </a:effectLst>
              <a:latin typeface="微软雅黑" pitchFamily="34" charset="-122"/>
              <a:ea typeface="微软雅黑" pitchFamily="34" charset="-122"/>
            </a:endParaRPr>
          </a:p>
        </p:txBody>
      </p:sp>
      <p:graphicFrame>
        <p:nvGraphicFramePr>
          <p:cNvPr id="2" name="表格 1"/>
          <p:cNvGraphicFramePr>
            <a:graphicFrameLocks noGrp="1"/>
          </p:cNvGraphicFramePr>
          <p:nvPr/>
        </p:nvGraphicFramePr>
        <p:xfrm>
          <a:off x="607219" y="2214563"/>
          <a:ext cx="6965156" cy="4186238"/>
        </p:xfrm>
        <a:graphic>
          <a:graphicData uri="http://schemas.openxmlformats.org/drawingml/2006/table">
            <a:tbl>
              <a:tblPr/>
              <a:tblGrid>
                <a:gridCol w="3012281"/>
                <a:gridCol w="3952875"/>
              </a:tblGrid>
              <a:tr h="571500">
                <a:tc>
                  <a:txBody>
                    <a:bodyPr/>
                    <a:lstStyle>
                      <a:lvl1pPr defTabSz="457200">
                        <a:spcBef>
                          <a:spcPct val="20000"/>
                        </a:spcBef>
                        <a:defRPr sz="2800" b="1">
                          <a:solidFill>
                            <a:srgbClr val="003366"/>
                          </a:solidFill>
                          <a:latin typeface="Arial" pitchFamily="34" charset="0"/>
                          <a:ea typeface="楷体_GB2312" pitchFamily="49" charset="-122"/>
                        </a:defRPr>
                      </a:lvl1pPr>
                      <a:lvl2pPr marL="742950" indent="-285750" defTabSz="457200">
                        <a:spcBef>
                          <a:spcPct val="20000"/>
                        </a:spcBef>
                        <a:defRPr sz="2000" b="1">
                          <a:solidFill>
                            <a:srgbClr val="003366"/>
                          </a:solidFill>
                          <a:latin typeface="Arial" pitchFamily="34" charset="0"/>
                          <a:ea typeface="楷体_GB2312" pitchFamily="49" charset="-122"/>
                        </a:defRPr>
                      </a:lvl2pPr>
                      <a:lvl3pPr marL="1143000" indent="-228600" defTabSz="457200">
                        <a:spcBef>
                          <a:spcPct val="20000"/>
                        </a:spcBef>
                        <a:defRPr b="1">
                          <a:solidFill>
                            <a:srgbClr val="003366"/>
                          </a:solidFill>
                          <a:latin typeface="Arial" pitchFamily="34" charset="0"/>
                          <a:ea typeface="楷体_GB2312" pitchFamily="49" charset="-122"/>
                        </a:defRPr>
                      </a:lvl3pPr>
                      <a:lvl4pPr marL="1600200" indent="-228600" defTabSz="457200">
                        <a:spcBef>
                          <a:spcPct val="20000"/>
                        </a:spcBef>
                        <a:defRPr b="1">
                          <a:solidFill>
                            <a:srgbClr val="003366"/>
                          </a:solidFill>
                          <a:latin typeface="Arial" pitchFamily="34" charset="0"/>
                          <a:ea typeface="楷体_GB2312" pitchFamily="49" charset="-122"/>
                        </a:defRPr>
                      </a:lvl4pPr>
                      <a:lvl5pPr marL="2057400" indent="-228600" defTabSz="457200">
                        <a:spcBef>
                          <a:spcPct val="20000"/>
                        </a:spcBef>
                        <a:defRPr b="1">
                          <a:solidFill>
                            <a:srgbClr val="003366"/>
                          </a:solidFill>
                          <a:latin typeface="Arial" pitchFamily="34" charset="0"/>
                          <a:ea typeface="楷体_GB2312" pitchFamily="49" charset="-122"/>
                        </a:defRPr>
                      </a:lvl5pPr>
                      <a:lvl6pPr marL="2514600" indent="-228600" defTabSz="457200" eaLnBrk="0" fontAlgn="base" hangingPunct="0">
                        <a:spcBef>
                          <a:spcPct val="20000"/>
                        </a:spcBef>
                        <a:spcAft>
                          <a:spcPct val="0"/>
                        </a:spcAft>
                        <a:defRPr b="1">
                          <a:solidFill>
                            <a:srgbClr val="003366"/>
                          </a:solidFill>
                          <a:latin typeface="Arial" pitchFamily="34" charset="0"/>
                          <a:ea typeface="楷体_GB2312" pitchFamily="49" charset="-122"/>
                        </a:defRPr>
                      </a:lvl6pPr>
                      <a:lvl7pPr marL="2971800" indent="-228600" defTabSz="457200" eaLnBrk="0" fontAlgn="base" hangingPunct="0">
                        <a:spcBef>
                          <a:spcPct val="20000"/>
                        </a:spcBef>
                        <a:spcAft>
                          <a:spcPct val="0"/>
                        </a:spcAft>
                        <a:defRPr b="1">
                          <a:solidFill>
                            <a:srgbClr val="003366"/>
                          </a:solidFill>
                          <a:latin typeface="Arial" pitchFamily="34" charset="0"/>
                          <a:ea typeface="楷体_GB2312" pitchFamily="49" charset="-122"/>
                        </a:defRPr>
                      </a:lvl7pPr>
                      <a:lvl8pPr marL="3429000" indent="-228600" defTabSz="457200" eaLnBrk="0" fontAlgn="base" hangingPunct="0">
                        <a:spcBef>
                          <a:spcPct val="20000"/>
                        </a:spcBef>
                        <a:spcAft>
                          <a:spcPct val="0"/>
                        </a:spcAft>
                        <a:defRPr b="1">
                          <a:solidFill>
                            <a:srgbClr val="003366"/>
                          </a:solidFill>
                          <a:latin typeface="Arial" pitchFamily="34" charset="0"/>
                          <a:ea typeface="楷体_GB2312" pitchFamily="49" charset="-122"/>
                        </a:defRPr>
                      </a:lvl8pPr>
                      <a:lvl9pPr marL="3886200" indent="-228600" defTabSz="457200" eaLnBrk="0" fontAlgn="base" hangingPunct="0">
                        <a:spcBef>
                          <a:spcPct val="20000"/>
                        </a:spcBef>
                        <a:spcAft>
                          <a:spcPct val="0"/>
                        </a:spcAft>
                        <a:defRPr b="1">
                          <a:solidFill>
                            <a:srgbClr val="003366"/>
                          </a:solidFill>
                          <a:latin typeface="Arial" pitchFamily="34" charset="0"/>
                          <a:ea typeface="楷体_GB2312" pitchFamily="49" charset="-122"/>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rPr>
                        <a:t>内部招聘</a:t>
                      </a:r>
                    </a:p>
                  </a:txBody>
                  <a:tcPr marL="68580" marR="6858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800" b="1">
                          <a:solidFill>
                            <a:srgbClr val="003366"/>
                          </a:solidFill>
                          <a:latin typeface="Arial" pitchFamily="34" charset="0"/>
                          <a:ea typeface="楷体_GB2312" pitchFamily="49" charset="-122"/>
                        </a:defRPr>
                      </a:lvl1pPr>
                      <a:lvl2pPr marL="742950" indent="-285750" defTabSz="457200">
                        <a:spcBef>
                          <a:spcPct val="20000"/>
                        </a:spcBef>
                        <a:defRPr sz="2000" b="1">
                          <a:solidFill>
                            <a:srgbClr val="003366"/>
                          </a:solidFill>
                          <a:latin typeface="Arial" pitchFamily="34" charset="0"/>
                          <a:ea typeface="楷体_GB2312" pitchFamily="49" charset="-122"/>
                        </a:defRPr>
                      </a:lvl2pPr>
                      <a:lvl3pPr marL="1143000" indent="-228600" defTabSz="457200">
                        <a:spcBef>
                          <a:spcPct val="20000"/>
                        </a:spcBef>
                        <a:defRPr b="1">
                          <a:solidFill>
                            <a:srgbClr val="003366"/>
                          </a:solidFill>
                          <a:latin typeface="Arial" pitchFamily="34" charset="0"/>
                          <a:ea typeface="楷体_GB2312" pitchFamily="49" charset="-122"/>
                        </a:defRPr>
                      </a:lvl3pPr>
                      <a:lvl4pPr marL="1600200" indent="-228600" defTabSz="457200">
                        <a:spcBef>
                          <a:spcPct val="20000"/>
                        </a:spcBef>
                        <a:defRPr b="1">
                          <a:solidFill>
                            <a:srgbClr val="003366"/>
                          </a:solidFill>
                          <a:latin typeface="Arial" pitchFamily="34" charset="0"/>
                          <a:ea typeface="楷体_GB2312" pitchFamily="49" charset="-122"/>
                        </a:defRPr>
                      </a:lvl4pPr>
                      <a:lvl5pPr marL="2057400" indent="-228600" defTabSz="457200">
                        <a:spcBef>
                          <a:spcPct val="20000"/>
                        </a:spcBef>
                        <a:defRPr b="1">
                          <a:solidFill>
                            <a:srgbClr val="003366"/>
                          </a:solidFill>
                          <a:latin typeface="Arial" pitchFamily="34" charset="0"/>
                          <a:ea typeface="楷体_GB2312" pitchFamily="49" charset="-122"/>
                        </a:defRPr>
                      </a:lvl5pPr>
                      <a:lvl6pPr marL="2514600" indent="-228600" defTabSz="457200" eaLnBrk="0" fontAlgn="base" hangingPunct="0">
                        <a:spcBef>
                          <a:spcPct val="20000"/>
                        </a:spcBef>
                        <a:spcAft>
                          <a:spcPct val="0"/>
                        </a:spcAft>
                        <a:defRPr b="1">
                          <a:solidFill>
                            <a:srgbClr val="003366"/>
                          </a:solidFill>
                          <a:latin typeface="Arial" pitchFamily="34" charset="0"/>
                          <a:ea typeface="楷体_GB2312" pitchFamily="49" charset="-122"/>
                        </a:defRPr>
                      </a:lvl6pPr>
                      <a:lvl7pPr marL="2971800" indent="-228600" defTabSz="457200" eaLnBrk="0" fontAlgn="base" hangingPunct="0">
                        <a:spcBef>
                          <a:spcPct val="20000"/>
                        </a:spcBef>
                        <a:spcAft>
                          <a:spcPct val="0"/>
                        </a:spcAft>
                        <a:defRPr b="1">
                          <a:solidFill>
                            <a:srgbClr val="003366"/>
                          </a:solidFill>
                          <a:latin typeface="Arial" pitchFamily="34" charset="0"/>
                          <a:ea typeface="楷体_GB2312" pitchFamily="49" charset="-122"/>
                        </a:defRPr>
                      </a:lvl7pPr>
                      <a:lvl8pPr marL="3429000" indent="-228600" defTabSz="457200" eaLnBrk="0" fontAlgn="base" hangingPunct="0">
                        <a:spcBef>
                          <a:spcPct val="20000"/>
                        </a:spcBef>
                        <a:spcAft>
                          <a:spcPct val="0"/>
                        </a:spcAft>
                        <a:defRPr b="1">
                          <a:solidFill>
                            <a:srgbClr val="003366"/>
                          </a:solidFill>
                          <a:latin typeface="Arial" pitchFamily="34" charset="0"/>
                          <a:ea typeface="楷体_GB2312" pitchFamily="49" charset="-122"/>
                        </a:defRPr>
                      </a:lvl8pPr>
                      <a:lvl9pPr marL="3886200" indent="-228600" defTabSz="457200" eaLnBrk="0" fontAlgn="base" hangingPunct="0">
                        <a:spcBef>
                          <a:spcPct val="20000"/>
                        </a:spcBef>
                        <a:spcAft>
                          <a:spcPct val="0"/>
                        </a:spcAft>
                        <a:defRPr b="1">
                          <a:solidFill>
                            <a:srgbClr val="003366"/>
                          </a:solidFill>
                          <a:latin typeface="Arial" pitchFamily="34" charset="0"/>
                          <a:ea typeface="楷体_GB2312" pitchFamily="49" charset="-122"/>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rPr>
                        <a:t>外 部 招 聘</a:t>
                      </a:r>
                    </a:p>
                  </a:txBody>
                  <a:tcPr marL="68580" marR="6858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2103438">
                <a:tc>
                  <a:txBody>
                    <a:bodyPr/>
                    <a:lstStyle>
                      <a:lvl1pPr defTabSz="457200">
                        <a:spcBef>
                          <a:spcPct val="20000"/>
                        </a:spcBef>
                        <a:defRPr sz="2800" b="1">
                          <a:solidFill>
                            <a:srgbClr val="003366"/>
                          </a:solidFill>
                          <a:latin typeface="Arial" pitchFamily="34" charset="0"/>
                          <a:ea typeface="楷体_GB2312" pitchFamily="49" charset="-122"/>
                        </a:defRPr>
                      </a:lvl1pPr>
                      <a:lvl2pPr marL="742950" indent="-285750" defTabSz="457200">
                        <a:spcBef>
                          <a:spcPct val="20000"/>
                        </a:spcBef>
                        <a:defRPr sz="2000" b="1">
                          <a:solidFill>
                            <a:srgbClr val="003366"/>
                          </a:solidFill>
                          <a:latin typeface="Arial" pitchFamily="34" charset="0"/>
                          <a:ea typeface="楷体_GB2312" pitchFamily="49" charset="-122"/>
                        </a:defRPr>
                      </a:lvl2pPr>
                      <a:lvl3pPr marL="1143000" indent="-228600" defTabSz="457200">
                        <a:spcBef>
                          <a:spcPct val="20000"/>
                        </a:spcBef>
                        <a:defRPr b="1">
                          <a:solidFill>
                            <a:srgbClr val="003366"/>
                          </a:solidFill>
                          <a:latin typeface="Arial" pitchFamily="34" charset="0"/>
                          <a:ea typeface="楷体_GB2312" pitchFamily="49" charset="-122"/>
                        </a:defRPr>
                      </a:lvl3pPr>
                      <a:lvl4pPr marL="1600200" indent="-228600" defTabSz="457200">
                        <a:spcBef>
                          <a:spcPct val="20000"/>
                        </a:spcBef>
                        <a:defRPr b="1">
                          <a:solidFill>
                            <a:srgbClr val="003366"/>
                          </a:solidFill>
                          <a:latin typeface="Arial" pitchFamily="34" charset="0"/>
                          <a:ea typeface="楷体_GB2312" pitchFamily="49" charset="-122"/>
                        </a:defRPr>
                      </a:lvl4pPr>
                      <a:lvl5pPr marL="2057400" indent="-228600" defTabSz="457200">
                        <a:spcBef>
                          <a:spcPct val="20000"/>
                        </a:spcBef>
                        <a:defRPr b="1">
                          <a:solidFill>
                            <a:srgbClr val="003366"/>
                          </a:solidFill>
                          <a:latin typeface="Arial" pitchFamily="34" charset="0"/>
                          <a:ea typeface="楷体_GB2312" pitchFamily="49" charset="-122"/>
                        </a:defRPr>
                      </a:lvl5pPr>
                      <a:lvl6pPr marL="2514600" indent="-228600" defTabSz="457200" eaLnBrk="0" fontAlgn="base" hangingPunct="0">
                        <a:spcBef>
                          <a:spcPct val="20000"/>
                        </a:spcBef>
                        <a:spcAft>
                          <a:spcPct val="0"/>
                        </a:spcAft>
                        <a:defRPr b="1">
                          <a:solidFill>
                            <a:srgbClr val="003366"/>
                          </a:solidFill>
                          <a:latin typeface="Arial" pitchFamily="34" charset="0"/>
                          <a:ea typeface="楷体_GB2312" pitchFamily="49" charset="-122"/>
                        </a:defRPr>
                      </a:lvl6pPr>
                      <a:lvl7pPr marL="2971800" indent="-228600" defTabSz="457200" eaLnBrk="0" fontAlgn="base" hangingPunct="0">
                        <a:spcBef>
                          <a:spcPct val="20000"/>
                        </a:spcBef>
                        <a:spcAft>
                          <a:spcPct val="0"/>
                        </a:spcAft>
                        <a:defRPr b="1">
                          <a:solidFill>
                            <a:srgbClr val="003366"/>
                          </a:solidFill>
                          <a:latin typeface="Arial" pitchFamily="34" charset="0"/>
                          <a:ea typeface="楷体_GB2312" pitchFamily="49" charset="-122"/>
                        </a:defRPr>
                      </a:lvl7pPr>
                      <a:lvl8pPr marL="3429000" indent="-228600" defTabSz="457200" eaLnBrk="0" fontAlgn="base" hangingPunct="0">
                        <a:spcBef>
                          <a:spcPct val="20000"/>
                        </a:spcBef>
                        <a:spcAft>
                          <a:spcPct val="0"/>
                        </a:spcAft>
                        <a:defRPr b="1">
                          <a:solidFill>
                            <a:srgbClr val="003366"/>
                          </a:solidFill>
                          <a:latin typeface="Arial" pitchFamily="34" charset="0"/>
                          <a:ea typeface="楷体_GB2312" pitchFamily="49" charset="-122"/>
                        </a:defRPr>
                      </a:lvl8pPr>
                      <a:lvl9pPr marL="3886200" indent="-228600" defTabSz="457200" eaLnBrk="0" fontAlgn="base" hangingPunct="0">
                        <a:spcBef>
                          <a:spcPct val="20000"/>
                        </a:spcBef>
                        <a:spcAft>
                          <a:spcPct val="0"/>
                        </a:spcAft>
                        <a:defRPr b="1">
                          <a:solidFill>
                            <a:srgbClr val="003366"/>
                          </a:solidFill>
                          <a:latin typeface="Arial" pitchFamily="34" charset="0"/>
                          <a:ea typeface="楷体_GB2312" pitchFamily="49" charset="-122"/>
                        </a:defRPr>
                      </a:lvl9pPr>
                    </a:lstStyle>
                    <a:p>
                      <a:pPr marL="0" marR="0" lvl="0" indent="0" algn="just" defTabSz="457200" rtl="0" eaLnBrk="1" fontAlgn="base" latinLnBrk="0" hangingPunct="1">
                        <a:lnSpc>
                          <a:spcPct val="110000"/>
                        </a:lnSpc>
                        <a:spcBef>
                          <a:spcPct val="0"/>
                        </a:spcBef>
                        <a:spcAft>
                          <a:spcPct val="0"/>
                        </a:spcAft>
                        <a:buClr>
                          <a:srgbClr val="FF0000"/>
                        </a:buClr>
                        <a:buSzTx/>
                        <a:buFontTx/>
                        <a:buNone/>
                        <a:tabLst/>
                      </a:pPr>
                      <a:r>
                        <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rPr>
                        <a:t>了解全面，准确性高</a:t>
                      </a:r>
                    </a:p>
                    <a:p>
                      <a:pPr marL="0" marR="0" lvl="0" indent="0" algn="just" defTabSz="457200" rtl="0" eaLnBrk="1" fontAlgn="base" latinLnBrk="0" hangingPunct="1">
                        <a:lnSpc>
                          <a:spcPct val="110000"/>
                        </a:lnSpc>
                        <a:spcBef>
                          <a:spcPct val="0"/>
                        </a:spcBef>
                        <a:spcAft>
                          <a:spcPct val="0"/>
                        </a:spcAft>
                        <a:buClr>
                          <a:srgbClr val="FF0000"/>
                        </a:buClr>
                        <a:buSzTx/>
                        <a:buFontTx/>
                        <a:buNone/>
                        <a:tabLst/>
                      </a:pPr>
                      <a:r>
                        <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rPr>
                        <a:t>可鼓舞士气，激励员工</a:t>
                      </a:r>
                    </a:p>
                    <a:p>
                      <a:pPr marL="0" marR="0" lvl="0" indent="0" algn="just" defTabSz="457200" rtl="0" eaLnBrk="1" fontAlgn="base" latinLnBrk="0" hangingPunct="1">
                        <a:lnSpc>
                          <a:spcPct val="110000"/>
                        </a:lnSpc>
                        <a:spcBef>
                          <a:spcPct val="0"/>
                        </a:spcBef>
                        <a:spcAft>
                          <a:spcPct val="0"/>
                        </a:spcAft>
                        <a:buClr>
                          <a:srgbClr val="FF0000"/>
                        </a:buClr>
                        <a:buSzTx/>
                        <a:buFontTx/>
                        <a:buNone/>
                        <a:tabLst/>
                      </a:pPr>
                      <a:r>
                        <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rPr>
                        <a:t>可更快适应工作</a:t>
                      </a:r>
                    </a:p>
                    <a:p>
                      <a:pPr marL="0" marR="0" lvl="0" indent="0" algn="just" defTabSz="457200" rtl="0" eaLnBrk="1" fontAlgn="base" latinLnBrk="0" hangingPunct="1">
                        <a:lnSpc>
                          <a:spcPct val="110000"/>
                        </a:lnSpc>
                        <a:spcBef>
                          <a:spcPct val="0"/>
                        </a:spcBef>
                        <a:spcAft>
                          <a:spcPct val="0"/>
                        </a:spcAft>
                        <a:buClr>
                          <a:srgbClr val="FF0000"/>
                        </a:buClr>
                        <a:buSzTx/>
                        <a:buFontTx/>
                        <a:buNone/>
                        <a:tabLst/>
                      </a:pPr>
                      <a:r>
                        <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rPr>
                        <a:t>使组织培训投资得到回报</a:t>
                      </a:r>
                    </a:p>
                    <a:p>
                      <a:pPr marL="0" marR="0" lvl="0" indent="0" algn="just" defTabSz="457200" rtl="0" eaLnBrk="1" fontAlgn="base" latinLnBrk="0" hangingPunct="1">
                        <a:lnSpc>
                          <a:spcPct val="110000"/>
                        </a:lnSpc>
                        <a:spcBef>
                          <a:spcPct val="0"/>
                        </a:spcBef>
                        <a:spcAft>
                          <a:spcPct val="0"/>
                        </a:spcAft>
                        <a:buClr>
                          <a:srgbClr val="339933"/>
                        </a:buClr>
                        <a:buSzTx/>
                        <a:buFontTx/>
                        <a:buNone/>
                        <a:tabLst/>
                      </a:pPr>
                      <a:r>
                        <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rPr>
                        <a:t>选择费用低</a:t>
                      </a:r>
                    </a:p>
                  </a:txBody>
                  <a:tcPr marL="68580" marR="6858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800" b="1">
                          <a:solidFill>
                            <a:srgbClr val="003366"/>
                          </a:solidFill>
                          <a:latin typeface="Arial" pitchFamily="34" charset="0"/>
                          <a:ea typeface="楷体_GB2312" pitchFamily="49" charset="-122"/>
                        </a:defRPr>
                      </a:lvl1pPr>
                      <a:lvl2pPr marL="742950" indent="-285750" defTabSz="457200">
                        <a:spcBef>
                          <a:spcPct val="20000"/>
                        </a:spcBef>
                        <a:defRPr sz="2000" b="1">
                          <a:solidFill>
                            <a:srgbClr val="003366"/>
                          </a:solidFill>
                          <a:latin typeface="Arial" pitchFamily="34" charset="0"/>
                          <a:ea typeface="楷体_GB2312" pitchFamily="49" charset="-122"/>
                        </a:defRPr>
                      </a:lvl2pPr>
                      <a:lvl3pPr marL="1143000" indent="-228600" defTabSz="457200">
                        <a:spcBef>
                          <a:spcPct val="20000"/>
                        </a:spcBef>
                        <a:defRPr b="1">
                          <a:solidFill>
                            <a:srgbClr val="003366"/>
                          </a:solidFill>
                          <a:latin typeface="Arial" pitchFamily="34" charset="0"/>
                          <a:ea typeface="楷体_GB2312" pitchFamily="49" charset="-122"/>
                        </a:defRPr>
                      </a:lvl3pPr>
                      <a:lvl4pPr marL="1600200" indent="-228600" defTabSz="457200">
                        <a:spcBef>
                          <a:spcPct val="20000"/>
                        </a:spcBef>
                        <a:defRPr b="1">
                          <a:solidFill>
                            <a:srgbClr val="003366"/>
                          </a:solidFill>
                          <a:latin typeface="Arial" pitchFamily="34" charset="0"/>
                          <a:ea typeface="楷体_GB2312" pitchFamily="49" charset="-122"/>
                        </a:defRPr>
                      </a:lvl4pPr>
                      <a:lvl5pPr marL="2057400" indent="-228600" defTabSz="457200">
                        <a:spcBef>
                          <a:spcPct val="20000"/>
                        </a:spcBef>
                        <a:defRPr b="1">
                          <a:solidFill>
                            <a:srgbClr val="003366"/>
                          </a:solidFill>
                          <a:latin typeface="Arial" pitchFamily="34" charset="0"/>
                          <a:ea typeface="楷体_GB2312" pitchFamily="49" charset="-122"/>
                        </a:defRPr>
                      </a:lvl5pPr>
                      <a:lvl6pPr marL="2514600" indent="-228600" defTabSz="457200" eaLnBrk="0" fontAlgn="base" hangingPunct="0">
                        <a:spcBef>
                          <a:spcPct val="20000"/>
                        </a:spcBef>
                        <a:spcAft>
                          <a:spcPct val="0"/>
                        </a:spcAft>
                        <a:defRPr b="1">
                          <a:solidFill>
                            <a:srgbClr val="003366"/>
                          </a:solidFill>
                          <a:latin typeface="Arial" pitchFamily="34" charset="0"/>
                          <a:ea typeface="楷体_GB2312" pitchFamily="49" charset="-122"/>
                        </a:defRPr>
                      </a:lvl6pPr>
                      <a:lvl7pPr marL="2971800" indent="-228600" defTabSz="457200" eaLnBrk="0" fontAlgn="base" hangingPunct="0">
                        <a:spcBef>
                          <a:spcPct val="20000"/>
                        </a:spcBef>
                        <a:spcAft>
                          <a:spcPct val="0"/>
                        </a:spcAft>
                        <a:defRPr b="1">
                          <a:solidFill>
                            <a:srgbClr val="003366"/>
                          </a:solidFill>
                          <a:latin typeface="Arial" pitchFamily="34" charset="0"/>
                          <a:ea typeface="楷体_GB2312" pitchFamily="49" charset="-122"/>
                        </a:defRPr>
                      </a:lvl7pPr>
                      <a:lvl8pPr marL="3429000" indent="-228600" defTabSz="457200" eaLnBrk="0" fontAlgn="base" hangingPunct="0">
                        <a:spcBef>
                          <a:spcPct val="20000"/>
                        </a:spcBef>
                        <a:spcAft>
                          <a:spcPct val="0"/>
                        </a:spcAft>
                        <a:defRPr b="1">
                          <a:solidFill>
                            <a:srgbClr val="003366"/>
                          </a:solidFill>
                          <a:latin typeface="Arial" pitchFamily="34" charset="0"/>
                          <a:ea typeface="楷体_GB2312" pitchFamily="49" charset="-122"/>
                        </a:defRPr>
                      </a:lvl8pPr>
                      <a:lvl9pPr marL="3886200" indent="-228600" defTabSz="457200" eaLnBrk="0" fontAlgn="base" hangingPunct="0">
                        <a:spcBef>
                          <a:spcPct val="20000"/>
                        </a:spcBef>
                        <a:spcAft>
                          <a:spcPct val="0"/>
                        </a:spcAft>
                        <a:defRPr b="1">
                          <a:solidFill>
                            <a:srgbClr val="003366"/>
                          </a:solidFill>
                          <a:latin typeface="Arial" pitchFamily="34" charset="0"/>
                          <a:ea typeface="楷体_GB2312" pitchFamily="49" charset="-122"/>
                        </a:defRPr>
                      </a:lvl9pPr>
                    </a:lstStyle>
                    <a:p>
                      <a:pPr marL="0" marR="0" lvl="0" indent="0" algn="just" defTabSz="457200" rtl="0" eaLnBrk="1" fontAlgn="base" latinLnBrk="0" hangingPunct="1">
                        <a:lnSpc>
                          <a:spcPct val="125000"/>
                        </a:lnSpc>
                        <a:spcBef>
                          <a:spcPct val="0"/>
                        </a:spcBef>
                        <a:spcAft>
                          <a:spcPct val="0"/>
                        </a:spcAft>
                        <a:buClr>
                          <a:srgbClr val="339933"/>
                        </a:buClr>
                        <a:buSzTx/>
                        <a:buFontTx/>
                        <a:buNone/>
                        <a:tabLst/>
                      </a:pPr>
                      <a:r>
                        <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rPr>
                        <a:t>来源广，余地大，利于召到一流人才</a:t>
                      </a:r>
                    </a:p>
                    <a:p>
                      <a:pPr marL="0" marR="0" lvl="0" indent="0" algn="just" defTabSz="457200" rtl="0" eaLnBrk="1" fontAlgn="base" latinLnBrk="0" hangingPunct="1">
                        <a:lnSpc>
                          <a:spcPct val="125000"/>
                        </a:lnSpc>
                        <a:spcBef>
                          <a:spcPct val="0"/>
                        </a:spcBef>
                        <a:spcAft>
                          <a:spcPct val="0"/>
                        </a:spcAft>
                        <a:buClr>
                          <a:srgbClr val="339933"/>
                        </a:buClr>
                        <a:buSzTx/>
                        <a:buFontTx/>
                        <a:buNone/>
                        <a:tabLst/>
                      </a:pPr>
                      <a:r>
                        <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rPr>
                        <a:t>带来新思想、新方法</a:t>
                      </a:r>
                    </a:p>
                    <a:p>
                      <a:pPr marL="0" marR="0" lvl="0" indent="0" algn="just" defTabSz="457200" rtl="0" eaLnBrk="1" fontAlgn="base" latinLnBrk="0" hangingPunct="1">
                        <a:lnSpc>
                          <a:spcPct val="125000"/>
                        </a:lnSpc>
                        <a:spcBef>
                          <a:spcPct val="0"/>
                        </a:spcBef>
                        <a:spcAft>
                          <a:spcPct val="0"/>
                        </a:spcAft>
                        <a:buClr>
                          <a:srgbClr val="339933"/>
                        </a:buClr>
                        <a:buSzTx/>
                        <a:buFontTx/>
                        <a:buNone/>
                        <a:tabLst/>
                      </a:pPr>
                      <a:r>
                        <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rPr>
                        <a:t>可平息或缓和内部竞争者之间的矛盾</a:t>
                      </a:r>
                    </a:p>
                    <a:p>
                      <a:pPr marL="0" marR="0" lvl="0" indent="0" algn="just" defTabSz="457200" rtl="0" eaLnBrk="1" fontAlgn="base" latinLnBrk="0" hangingPunct="1">
                        <a:lnSpc>
                          <a:spcPct val="125000"/>
                        </a:lnSpc>
                        <a:spcBef>
                          <a:spcPct val="0"/>
                        </a:spcBef>
                        <a:spcAft>
                          <a:spcPct val="0"/>
                        </a:spcAft>
                        <a:buClr>
                          <a:srgbClr val="339933"/>
                        </a:buClr>
                        <a:buSzTx/>
                        <a:buFontTx/>
                        <a:buNone/>
                        <a:tabLst/>
                      </a:pPr>
                      <a:r>
                        <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rPr>
                        <a:t>人才现成，节省培训投资</a:t>
                      </a:r>
                    </a:p>
                  </a:txBody>
                  <a:tcPr marL="68580" marR="6858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511300">
                <a:tc>
                  <a:txBody>
                    <a:bodyPr/>
                    <a:lstStyle>
                      <a:lvl1pPr defTabSz="457200">
                        <a:spcBef>
                          <a:spcPct val="20000"/>
                        </a:spcBef>
                        <a:defRPr sz="2800" b="1">
                          <a:solidFill>
                            <a:srgbClr val="003366"/>
                          </a:solidFill>
                          <a:latin typeface="Arial" pitchFamily="34" charset="0"/>
                          <a:ea typeface="楷体_GB2312" pitchFamily="49" charset="-122"/>
                        </a:defRPr>
                      </a:lvl1pPr>
                      <a:lvl2pPr marL="742950" indent="-285750" defTabSz="457200">
                        <a:spcBef>
                          <a:spcPct val="20000"/>
                        </a:spcBef>
                        <a:defRPr sz="2000" b="1">
                          <a:solidFill>
                            <a:srgbClr val="003366"/>
                          </a:solidFill>
                          <a:latin typeface="Arial" pitchFamily="34" charset="0"/>
                          <a:ea typeface="楷体_GB2312" pitchFamily="49" charset="-122"/>
                        </a:defRPr>
                      </a:lvl2pPr>
                      <a:lvl3pPr marL="1143000" indent="-228600" defTabSz="457200">
                        <a:spcBef>
                          <a:spcPct val="20000"/>
                        </a:spcBef>
                        <a:defRPr b="1">
                          <a:solidFill>
                            <a:srgbClr val="003366"/>
                          </a:solidFill>
                          <a:latin typeface="Arial" pitchFamily="34" charset="0"/>
                          <a:ea typeface="楷体_GB2312" pitchFamily="49" charset="-122"/>
                        </a:defRPr>
                      </a:lvl3pPr>
                      <a:lvl4pPr marL="1600200" indent="-228600" defTabSz="457200">
                        <a:spcBef>
                          <a:spcPct val="20000"/>
                        </a:spcBef>
                        <a:defRPr b="1">
                          <a:solidFill>
                            <a:srgbClr val="003366"/>
                          </a:solidFill>
                          <a:latin typeface="Arial" pitchFamily="34" charset="0"/>
                          <a:ea typeface="楷体_GB2312" pitchFamily="49" charset="-122"/>
                        </a:defRPr>
                      </a:lvl4pPr>
                      <a:lvl5pPr marL="2057400" indent="-228600" defTabSz="457200">
                        <a:spcBef>
                          <a:spcPct val="20000"/>
                        </a:spcBef>
                        <a:defRPr b="1">
                          <a:solidFill>
                            <a:srgbClr val="003366"/>
                          </a:solidFill>
                          <a:latin typeface="Arial" pitchFamily="34" charset="0"/>
                          <a:ea typeface="楷体_GB2312" pitchFamily="49" charset="-122"/>
                        </a:defRPr>
                      </a:lvl5pPr>
                      <a:lvl6pPr marL="2514600" indent="-228600" defTabSz="457200" eaLnBrk="0" fontAlgn="base" hangingPunct="0">
                        <a:spcBef>
                          <a:spcPct val="20000"/>
                        </a:spcBef>
                        <a:spcAft>
                          <a:spcPct val="0"/>
                        </a:spcAft>
                        <a:defRPr b="1">
                          <a:solidFill>
                            <a:srgbClr val="003366"/>
                          </a:solidFill>
                          <a:latin typeface="Arial" pitchFamily="34" charset="0"/>
                          <a:ea typeface="楷体_GB2312" pitchFamily="49" charset="-122"/>
                        </a:defRPr>
                      </a:lvl6pPr>
                      <a:lvl7pPr marL="2971800" indent="-228600" defTabSz="457200" eaLnBrk="0" fontAlgn="base" hangingPunct="0">
                        <a:spcBef>
                          <a:spcPct val="20000"/>
                        </a:spcBef>
                        <a:spcAft>
                          <a:spcPct val="0"/>
                        </a:spcAft>
                        <a:defRPr b="1">
                          <a:solidFill>
                            <a:srgbClr val="003366"/>
                          </a:solidFill>
                          <a:latin typeface="Arial" pitchFamily="34" charset="0"/>
                          <a:ea typeface="楷体_GB2312" pitchFamily="49" charset="-122"/>
                        </a:defRPr>
                      </a:lvl7pPr>
                      <a:lvl8pPr marL="3429000" indent="-228600" defTabSz="457200" eaLnBrk="0" fontAlgn="base" hangingPunct="0">
                        <a:spcBef>
                          <a:spcPct val="20000"/>
                        </a:spcBef>
                        <a:spcAft>
                          <a:spcPct val="0"/>
                        </a:spcAft>
                        <a:defRPr b="1">
                          <a:solidFill>
                            <a:srgbClr val="003366"/>
                          </a:solidFill>
                          <a:latin typeface="Arial" pitchFamily="34" charset="0"/>
                          <a:ea typeface="楷体_GB2312" pitchFamily="49" charset="-122"/>
                        </a:defRPr>
                      </a:lvl8pPr>
                      <a:lvl9pPr marL="3886200" indent="-228600" defTabSz="457200" eaLnBrk="0" fontAlgn="base" hangingPunct="0">
                        <a:spcBef>
                          <a:spcPct val="20000"/>
                        </a:spcBef>
                        <a:spcAft>
                          <a:spcPct val="0"/>
                        </a:spcAft>
                        <a:defRPr b="1">
                          <a:solidFill>
                            <a:srgbClr val="003366"/>
                          </a:solidFill>
                          <a:latin typeface="Arial" pitchFamily="34" charset="0"/>
                          <a:ea typeface="楷体_GB2312" pitchFamily="49" charset="-122"/>
                        </a:defRPr>
                      </a:lvl9pPr>
                    </a:lstStyle>
                    <a:p>
                      <a:pPr marL="0" marR="0" lvl="0" indent="0" algn="just" defTabSz="457200" rtl="0" eaLnBrk="1" fontAlgn="base" latinLnBrk="0" hangingPunct="1">
                        <a:lnSpc>
                          <a:spcPct val="115000"/>
                        </a:lnSpc>
                        <a:spcBef>
                          <a:spcPct val="0"/>
                        </a:spcBef>
                        <a:spcAft>
                          <a:spcPct val="0"/>
                        </a:spcAft>
                        <a:buClr>
                          <a:srgbClr val="FF9900"/>
                        </a:buClr>
                        <a:buSzTx/>
                        <a:buFontTx/>
                        <a:buNone/>
                        <a:tabLst/>
                      </a:pPr>
                      <a:r>
                        <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rPr>
                        <a:t>来源局限、水平有限</a:t>
                      </a:r>
                    </a:p>
                    <a:p>
                      <a:pPr marL="0" marR="0" lvl="0" indent="0" algn="just" defTabSz="457200" rtl="0" eaLnBrk="1" fontAlgn="base" latinLnBrk="0" hangingPunct="1">
                        <a:lnSpc>
                          <a:spcPct val="115000"/>
                        </a:lnSpc>
                        <a:spcBef>
                          <a:spcPct val="0"/>
                        </a:spcBef>
                        <a:spcAft>
                          <a:spcPct val="0"/>
                        </a:spcAft>
                        <a:buClr>
                          <a:srgbClr val="FF9900"/>
                        </a:buClr>
                        <a:buSzTx/>
                        <a:buFontTx/>
                        <a:buNone/>
                        <a:tabLst/>
                      </a:pPr>
                      <a:r>
                        <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rPr>
                        <a:t>“近亲繁殖”</a:t>
                      </a:r>
                    </a:p>
                    <a:p>
                      <a:pPr marL="0" marR="0" lvl="0" indent="0" algn="just" defTabSz="457200" rtl="0" eaLnBrk="1" fontAlgn="base" latinLnBrk="0" hangingPunct="1">
                        <a:lnSpc>
                          <a:spcPct val="115000"/>
                        </a:lnSpc>
                        <a:spcBef>
                          <a:spcPct val="0"/>
                        </a:spcBef>
                        <a:spcAft>
                          <a:spcPct val="0"/>
                        </a:spcAft>
                        <a:buClr>
                          <a:srgbClr val="FF9900"/>
                        </a:buClr>
                        <a:buSzTx/>
                        <a:buFontTx/>
                        <a:buNone/>
                        <a:tabLst/>
                      </a:pPr>
                      <a:r>
                        <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rPr>
                        <a:t>可能造成内部矛盾</a:t>
                      </a:r>
                    </a:p>
                  </a:txBody>
                  <a:tcPr marL="68580" marR="6858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defRPr sz="2800" b="1">
                          <a:solidFill>
                            <a:srgbClr val="003366"/>
                          </a:solidFill>
                          <a:latin typeface="Arial" pitchFamily="34" charset="0"/>
                          <a:ea typeface="楷体_GB2312" pitchFamily="49" charset="-122"/>
                        </a:defRPr>
                      </a:lvl1pPr>
                      <a:lvl2pPr marL="742950" indent="-285750" defTabSz="457200">
                        <a:spcBef>
                          <a:spcPct val="20000"/>
                        </a:spcBef>
                        <a:defRPr sz="2000" b="1">
                          <a:solidFill>
                            <a:srgbClr val="003366"/>
                          </a:solidFill>
                          <a:latin typeface="Arial" pitchFamily="34" charset="0"/>
                          <a:ea typeface="楷体_GB2312" pitchFamily="49" charset="-122"/>
                        </a:defRPr>
                      </a:lvl2pPr>
                      <a:lvl3pPr marL="1143000" indent="-228600" defTabSz="457200">
                        <a:spcBef>
                          <a:spcPct val="20000"/>
                        </a:spcBef>
                        <a:defRPr b="1">
                          <a:solidFill>
                            <a:srgbClr val="003366"/>
                          </a:solidFill>
                          <a:latin typeface="Arial" pitchFamily="34" charset="0"/>
                          <a:ea typeface="楷体_GB2312" pitchFamily="49" charset="-122"/>
                        </a:defRPr>
                      </a:lvl3pPr>
                      <a:lvl4pPr marL="1600200" indent="-228600" defTabSz="457200">
                        <a:spcBef>
                          <a:spcPct val="20000"/>
                        </a:spcBef>
                        <a:defRPr b="1">
                          <a:solidFill>
                            <a:srgbClr val="003366"/>
                          </a:solidFill>
                          <a:latin typeface="Arial" pitchFamily="34" charset="0"/>
                          <a:ea typeface="楷体_GB2312" pitchFamily="49" charset="-122"/>
                        </a:defRPr>
                      </a:lvl4pPr>
                      <a:lvl5pPr marL="2057400" indent="-228600" defTabSz="457200">
                        <a:spcBef>
                          <a:spcPct val="20000"/>
                        </a:spcBef>
                        <a:defRPr b="1">
                          <a:solidFill>
                            <a:srgbClr val="003366"/>
                          </a:solidFill>
                          <a:latin typeface="Arial" pitchFamily="34" charset="0"/>
                          <a:ea typeface="楷体_GB2312" pitchFamily="49" charset="-122"/>
                        </a:defRPr>
                      </a:lvl5pPr>
                      <a:lvl6pPr marL="2514600" indent="-228600" defTabSz="457200" eaLnBrk="0" fontAlgn="base" hangingPunct="0">
                        <a:spcBef>
                          <a:spcPct val="20000"/>
                        </a:spcBef>
                        <a:spcAft>
                          <a:spcPct val="0"/>
                        </a:spcAft>
                        <a:defRPr b="1">
                          <a:solidFill>
                            <a:srgbClr val="003366"/>
                          </a:solidFill>
                          <a:latin typeface="Arial" pitchFamily="34" charset="0"/>
                          <a:ea typeface="楷体_GB2312" pitchFamily="49" charset="-122"/>
                        </a:defRPr>
                      </a:lvl6pPr>
                      <a:lvl7pPr marL="2971800" indent="-228600" defTabSz="457200" eaLnBrk="0" fontAlgn="base" hangingPunct="0">
                        <a:spcBef>
                          <a:spcPct val="20000"/>
                        </a:spcBef>
                        <a:spcAft>
                          <a:spcPct val="0"/>
                        </a:spcAft>
                        <a:defRPr b="1">
                          <a:solidFill>
                            <a:srgbClr val="003366"/>
                          </a:solidFill>
                          <a:latin typeface="Arial" pitchFamily="34" charset="0"/>
                          <a:ea typeface="楷体_GB2312" pitchFamily="49" charset="-122"/>
                        </a:defRPr>
                      </a:lvl7pPr>
                      <a:lvl8pPr marL="3429000" indent="-228600" defTabSz="457200" eaLnBrk="0" fontAlgn="base" hangingPunct="0">
                        <a:spcBef>
                          <a:spcPct val="20000"/>
                        </a:spcBef>
                        <a:spcAft>
                          <a:spcPct val="0"/>
                        </a:spcAft>
                        <a:defRPr b="1">
                          <a:solidFill>
                            <a:srgbClr val="003366"/>
                          </a:solidFill>
                          <a:latin typeface="Arial" pitchFamily="34" charset="0"/>
                          <a:ea typeface="楷体_GB2312" pitchFamily="49" charset="-122"/>
                        </a:defRPr>
                      </a:lvl8pPr>
                      <a:lvl9pPr marL="3886200" indent="-228600" defTabSz="457200" eaLnBrk="0" fontAlgn="base" hangingPunct="0">
                        <a:spcBef>
                          <a:spcPct val="20000"/>
                        </a:spcBef>
                        <a:spcAft>
                          <a:spcPct val="0"/>
                        </a:spcAft>
                        <a:defRPr b="1">
                          <a:solidFill>
                            <a:srgbClr val="003366"/>
                          </a:solidFill>
                          <a:latin typeface="Arial" pitchFamily="34" charset="0"/>
                          <a:ea typeface="楷体_GB2312" pitchFamily="49" charset="-122"/>
                        </a:defRPr>
                      </a:lvl9pPr>
                    </a:lstStyle>
                    <a:p>
                      <a:pPr marL="0" marR="0" lvl="0" indent="0" algn="just" defTabSz="457200" rtl="0" eaLnBrk="1" fontAlgn="base" latinLnBrk="0" hangingPunct="1">
                        <a:lnSpc>
                          <a:spcPct val="115000"/>
                        </a:lnSpc>
                        <a:spcBef>
                          <a:spcPct val="0"/>
                        </a:spcBef>
                        <a:spcAft>
                          <a:spcPct val="0"/>
                        </a:spcAft>
                        <a:buClr>
                          <a:srgbClr val="FF9900"/>
                        </a:buClr>
                        <a:buSzTx/>
                        <a:buFontTx/>
                        <a:buNone/>
                        <a:tabLst/>
                      </a:pPr>
                      <a:r>
                        <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rPr>
                        <a:t>进入角色慢</a:t>
                      </a:r>
                    </a:p>
                    <a:p>
                      <a:pPr marL="0" marR="0" lvl="0" indent="0" algn="just" defTabSz="457200" rtl="0" eaLnBrk="1" fontAlgn="base" latinLnBrk="0" hangingPunct="1">
                        <a:lnSpc>
                          <a:spcPct val="115000"/>
                        </a:lnSpc>
                        <a:spcBef>
                          <a:spcPct val="0"/>
                        </a:spcBef>
                        <a:spcAft>
                          <a:spcPct val="0"/>
                        </a:spcAft>
                        <a:buClr>
                          <a:srgbClr val="FF9900"/>
                        </a:buClr>
                        <a:buSzTx/>
                        <a:buFontTx/>
                        <a:buNone/>
                        <a:tabLst/>
                      </a:pPr>
                      <a:r>
                        <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rPr>
                        <a:t>了解少</a:t>
                      </a:r>
                    </a:p>
                    <a:p>
                      <a:pPr marL="0" marR="0" lvl="0" indent="0" algn="just" defTabSz="457200" rtl="0" eaLnBrk="1" fontAlgn="base" latinLnBrk="0" hangingPunct="1">
                        <a:lnSpc>
                          <a:spcPct val="115000"/>
                        </a:lnSpc>
                        <a:spcBef>
                          <a:spcPct val="0"/>
                        </a:spcBef>
                        <a:spcAft>
                          <a:spcPct val="0"/>
                        </a:spcAft>
                        <a:buClr>
                          <a:srgbClr val="FF9900"/>
                        </a:buClr>
                        <a:buSzTx/>
                        <a:buFontTx/>
                        <a:buNone/>
                        <a:tabLst/>
                      </a:pPr>
                      <a:r>
                        <a:rPr kumimoji="0" lang="zh-CN" altLang="en-US" sz="2400" b="0" i="0" u="none" strike="noStrike" cap="none" normalizeH="0" baseline="0" smtClean="0">
                          <a:ln>
                            <a:noFill/>
                          </a:ln>
                          <a:solidFill>
                            <a:schemeClr val="tx1"/>
                          </a:solidFill>
                          <a:effectLst/>
                          <a:latin typeface="微软雅黑" pitchFamily="34" charset="-122"/>
                          <a:ea typeface="微软雅黑" pitchFamily="34" charset="-122"/>
                        </a:rPr>
                        <a:t>可能影响内部员工积极性</a:t>
                      </a:r>
                    </a:p>
                  </a:txBody>
                  <a:tcPr marL="68580" marR="6858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446485" y="546100"/>
            <a:ext cx="4232672" cy="882650"/>
          </a:xfrm>
        </p:spPr>
        <p:txBody>
          <a:bodyPr/>
          <a:lstStyle/>
          <a:p>
            <a:pPr algn="l" eaLnBrk="1" hangingPunct="1"/>
            <a:r>
              <a:rPr lang="zh-CN" altLang="en-US" sz="4000" smtClean="0">
                <a:solidFill>
                  <a:srgbClr val="FF0000"/>
                </a:solidFill>
                <a:effectLst/>
                <a:latin typeface="微软雅黑" pitchFamily="34" charset="-122"/>
                <a:ea typeface="微软雅黑" pitchFamily="34" charset="-122"/>
              </a:rPr>
              <a:t>四、员工晋升制的种类</a:t>
            </a:r>
          </a:p>
        </p:txBody>
      </p:sp>
      <p:sp>
        <p:nvSpPr>
          <p:cNvPr id="181251" name="Rectangle 3"/>
          <p:cNvSpPr>
            <a:spLocks noGrp="1" noChangeArrowheads="1"/>
          </p:cNvSpPr>
          <p:nvPr>
            <p:ph type="body" idx="1"/>
          </p:nvPr>
        </p:nvSpPr>
        <p:spPr>
          <a:xfrm>
            <a:off x="467916" y="1484313"/>
            <a:ext cx="5832872" cy="2444750"/>
          </a:xfrm>
        </p:spPr>
        <p:txBody>
          <a:bodyPr/>
          <a:lstStyle/>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1</a:t>
            </a:r>
            <a:r>
              <a:rPr lang="zh-CN" altLang="en-US" sz="2400" b="0" smtClean="0">
                <a:solidFill>
                  <a:schemeClr val="tx1"/>
                </a:solidFill>
                <a:effectLst/>
                <a:latin typeface="微软雅黑" pitchFamily="34" charset="-122"/>
                <a:ea typeface="微软雅黑" pitchFamily="34" charset="-122"/>
              </a:rPr>
              <a:t>、晋升制度有内部晋升制与外部聘用制</a:t>
            </a:r>
          </a:p>
          <a:p>
            <a:pPr marL="0" indent="0" eaLnBrk="1" hangingPunct="1">
              <a:lnSpc>
                <a:spcPct val="150000"/>
              </a:lnSpc>
              <a:spcBef>
                <a:spcPct val="0"/>
              </a:spcBef>
              <a:buFontTx/>
              <a:buNone/>
            </a:pPr>
            <a:r>
              <a:rPr lang="zh-CN" altLang="en-US" sz="2400" b="0" smtClean="0">
                <a:solidFill>
                  <a:schemeClr val="tx1"/>
                </a:solidFill>
                <a:effectLst/>
                <a:latin typeface="微软雅黑" pitchFamily="34" charset="-122"/>
                <a:ea typeface="微软雅黑" pitchFamily="34" charset="-122"/>
              </a:rPr>
              <a:t>按晋升的幅度，内部晋升分为常规晋升与破格晋升</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2</a:t>
            </a:r>
            <a:r>
              <a:rPr lang="zh-CN" altLang="en-US" sz="2400" b="0" smtClean="0">
                <a:solidFill>
                  <a:schemeClr val="tx1"/>
                </a:solidFill>
                <a:effectLst/>
                <a:latin typeface="微软雅黑" pitchFamily="34" charset="-122"/>
                <a:ea typeface="微软雅黑" pitchFamily="34" charset="-122"/>
              </a:rPr>
              <a:t>、按照晋升的选择范围，企业员工内部晋升制可以分为公开竞争型晋升和封闭型晋升</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616744" y="547688"/>
            <a:ext cx="3901679" cy="881062"/>
          </a:xfrm>
        </p:spPr>
        <p:txBody>
          <a:bodyPr>
            <a:normAutofit fontScale="90000"/>
          </a:bodyPr>
          <a:lstStyle/>
          <a:p>
            <a:pPr algn="l" eaLnBrk="1" hangingPunct="1"/>
            <a:r>
              <a:rPr lang="zh-CN" altLang="en-US" sz="4000" smtClean="0">
                <a:solidFill>
                  <a:srgbClr val="FF0000"/>
                </a:solidFill>
                <a:effectLst/>
                <a:latin typeface="微软雅黑" pitchFamily="34" charset="-122"/>
                <a:ea typeface="微软雅黑" pitchFamily="34" charset="-122"/>
              </a:rPr>
              <a:t>二、心理测试的特点</a:t>
            </a:r>
          </a:p>
        </p:txBody>
      </p:sp>
      <p:sp>
        <p:nvSpPr>
          <p:cNvPr id="126979" name="Rectangle 3"/>
          <p:cNvSpPr>
            <a:spLocks noGrp="1" noChangeArrowheads="1"/>
          </p:cNvSpPr>
          <p:nvPr>
            <p:ph type="body" idx="1"/>
          </p:nvPr>
        </p:nvSpPr>
        <p:spPr>
          <a:xfrm>
            <a:off x="553641" y="1463675"/>
            <a:ext cx="6246019" cy="3536950"/>
          </a:xfrm>
        </p:spPr>
        <p:txBody>
          <a:bodyPr>
            <a:normAutofit fontScale="85000" lnSpcReduction="10000"/>
          </a:bodyPr>
          <a:lstStyle/>
          <a:p>
            <a:pPr eaLnBrk="1" hangingPunct="1">
              <a:lnSpc>
                <a:spcPct val="150000"/>
              </a:lnSpc>
              <a:spcBef>
                <a:spcPct val="0"/>
              </a:spcBef>
              <a:buFont typeface="Wingdings" pitchFamily="2" charset="2"/>
              <a:buChar char="l"/>
            </a:pPr>
            <a:r>
              <a:rPr lang="zh-CN" altLang="en-US" sz="2400" b="0" smtClean="0">
                <a:solidFill>
                  <a:schemeClr val="tx1"/>
                </a:solidFill>
                <a:effectLst/>
                <a:latin typeface="微软雅黑" pitchFamily="34" charset="-122"/>
                <a:ea typeface="微软雅黑" pitchFamily="34" charset="-122"/>
              </a:rPr>
              <a:t>代表性：测试材料包括纸笔测试和操作仪器测试，其本质是激发受测者的代表性行为，在常模研制上对于样本的选取需要采取科学抽样的原则。</a:t>
            </a:r>
          </a:p>
          <a:p>
            <a:pPr eaLnBrk="1" hangingPunct="1">
              <a:lnSpc>
                <a:spcPct val="150000"/>
              </a:lnSpc>
              <a:spcBef>
                <a:spcPct val="0"/>
              </a:spcBef>
              <a:buFont typeface="Wingdings" pitchFamily="2" charset="2"/>
              <a:buChar char="l"/>
            </a:pPr>
            <a:r>
              <a:rPr lang="zh-CN" altLang="en-US" sz="2400" b="0" smtClean="0">
                <a:solidFill>
                  <a:schemeClr val="tx1"/>
                </a:solidFill>
                <a:effectLst/>
                <a:latin typeface="微软雅黑" pitchFamily="34" charset="-122"/>
                <a:ea typeface="微软雅黑" pitchFamily="34" charset="-122"/>
              </a:rPr>
              <a:t>间接性：其基本假设是人的心理活动与外在行为具有因果关系，因此，这种间接地推断是可靠的。</a:t>
            </a:r>
          </a:p>
          <a:p>
            <a:pPr eaLnBrk="1" hangingPunct="1">
              <a:lnSpc>
                <a:spcPct val="150000"/>
              </a:lnSpc>
              <a:spcBef>
                <a:spcPct val="0"/>
              </a:spcBef>
              <a:buFont typeface="Wingdings" pitchFamily="2" charset="2"/>
              <a:buChar char="l"/>
            </a:pPr>
            <a:r>
              <a:rPr lang="zh-CN" altLang="en-US" sz="2400" b="0" smtClean="0">
                <a:solidFill>
                  <a:schemeClr val="tx1"/>
                </a:solidFill>
                <a:effectLst/>
                <a:latin typeface="微软雅黑" pitchFamily="34" charset="-122"/>
                <a:ea typeface="微软雅黑" pitchFamily="34" charset="-122"/>
              </a:rPr>
              <a:t>相对性</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339328" y="619126"/>
            <a:ext cx="6804422" cy="881063"/>
          </a:xfrm>
        </p:spPr>
        <p:txBody>
          <a:bodyPr/>
          <a:lstStyle/>
          <a:p>
            <a:pPr algn="l" eaLnBrk="1" hangingPunct="1"/>
            <a:r>
              <a:rPr lang="en-US" altLang="zh-CN" sz="4000" smtClean="0">
                <a:solidFill>
                  <a:srgbClr val="FF0000"/>
                </a:solidFill>
                <a:effectLst/>
                <a:latin typeface="微软雅黑" pitchFamily="34" charset="-122"/>
                <a:ea typeface="微软雅黑" pitchFamily="34" charset="-122"/>
              </a:rPr>
              <a:t>【</a:t>
            </a:r>
            <a:r>
              <a:rPr lang="zh-CN" altLang="en-US" sz="4000" smtClean="0">
                <a:solidFill>
                  <a:srgbClr val="FF0000"/>
                </a:solidFill>
                <a:effectLst/>
                <a:latin typeface="微软雅黑" pitchFamily="34" charset="-122"/>
                <a:ea typeface="微软雅黑" pitchFamily="34" charset="-122"/>
              </a:rPr>
              <a:t>能力要求</a:t>
            </a:r>
            <a:r>
              <a:rPr lang="en-US" altLang="zh-CN" sz="4000" smtClean="0">
                <a:solidFill>
                  <a:srgbClr val="FF0000"/>
                </a:solidFill>
                <a:effectLst/>
                <a:latin typeface="微软雅黑" pitchFamily="34" charset="-122"/>
                <a:ea typeface="微软雅黑" pitchFamily="34" charset="-122"/>
              </a:rPr>
              <a:t>】</a:t>
            </a:r>
            <a:r>
              <a:rPr lang="zh-CN" altLang="en-US" sz="4000" smtClean="0">
                <a:solidFill>
                  <a:srgbClr val="FF0000"/>
                </a:solidFill>
                <a:effectLst/>
                <a:latin typeface="微软雅黑" pitchFamily="34" charset="-122"/>
                <a:ea typeface="微软雅黑" pitchFamily="34" charset="-122"/>
              </a:rPr>
              <a:t>一、员工晋升策略的选择</a:t>
            </a:r>
          </a:p>
        </p:txBody>
      </p:sp>
      <p:sp>
        <p:nvSpPr>
          <p:cNvPr id="182275" name="Rectangle 3"/>
          <p:cNvSpPr>
            <a:spLocks noGrp="1" noChangeArrowheads="1"/>
          </p:cNvSpPr>
          <p:nvPr>
            <p:ph type="body" idx="1"/>
          </p:nvPr>
        </p:nvSpPr>
        <p:spPr>
          <a:xfrm>
            <a:off x="629842" y="1557339"/>
            <a:ext cx="6460331" cy="2586037"/>
          </a:xfrm>
        </p:spPr>
        <p:txBody>
          <a:bodyPr/>
          <a:lstStyle/>
          <a:p>
            <a:pPr eaLnBrk="1" hangingPunct="1">
              <a:lnSpc>
                <a:spcPct val="150000"/>
              </a:lnSpc>
              <a:spcBef>
                <a:spcPct val="0"/>
              </a:spcBef>
              <a:buFont typeface="Wingdings" pitchFamily="2" charset="2"/>
              <a:buChar char="l"/>
            </a:pPr>
            <a:r>
              <a:rPr lang="zh-CN" altLang="en-US" sz="2400" b="0" smtClean="0">
                <a:solidFill>
                  <a:schemeClr val="tx1"/>
                </a:solidFill>
                <a:effectLst/>
                <a:latin typeface="微软雅黑" pitchFamily="34" charset="-122"/>
                <a:ea typeface="微软雅黑" pitchFamily="34" charset="-122"/>
              </a:rPr>
              <a:t>员工的年功：指一个员工在一个组织内或从事某种职业连续工作时间的长短（年功序列制）</a:t>
            </a:r>
          </a:p>
          <a:p>
            <a:pPr eaLnBrk="1" hangingPunct="1">
              <a:lnSpc>
                <a:spcPct val="150000"/>
              </a:lnSpc>
              <a:spcBef>
                <a:spcPct val="0"/>
              </a:spcBef>
              <a:buFont typeface="Wingdings" pitchFamily="2" charset="2"/>
              <a:buChar char="l"/>
            </a:pPr>
            <a:r>
              <a:rPr lang="zh-CN" altLang="en-US" sz="2400" b="0" smtClean="0">
                <a:solidFill>
                  <a:schemeClr val="tx1"/>
                </a:solidFill>
                <a:effectLst/>
                <a:latin typeface="微软雅黑" pitchFamily="34" charset="-122"/>
                <a:ea typeface="微软雅黑" pitchFamily="34" charset="-122"/>
              </a:rPr>
              <a:t>优点：便于测量、忠诚度</a:t>
            </a:r>
          </a:p>
          <a:p>
            <a:pPr eaLnBrk="1" hangingPunct="1">
              <a:lnSpc>
                <a:spcPct val="150000"/>
              </a:lnSpc>
              <a:spcBef>
                <a:spcPct val="0"/>
              </a:spcBef>
              <a:buFont typeface="Wingdings" pitchFamily="2" charset="2"/>
              <a:buChar char="l"/>
            </a:pPr>
            <a:r>
              <a:rPr lang="zh-CN" altLang="en-US" sz="2400" b="0" smtClean="0">
                <a:solidFill>
                  <a:schemeClr val="tx1"/>
                </a:solidFill>
                <a:effectLst/>
                <a:latin typeface="微软雅黑" pitchFamily="34" charset="-122"/>
                <a:ea typeface="微软雅黑" pitchFamily="34" charset="-122"/>
              </a:rPr>
              <a:t>缺点：年青员工不利、经验优势不再</a:t>
            </a:r>
          </a:p>
          <a:p>
            <a:pPr eaLnBrk="1" hangingPunct="1">
              <a:lnSpc>
                <a:spcPct val="150000"/>
              </a:lnSpc>
              <a:spcBef>
                <a:spcPct val="0"/>
              </a:spcBef>
            </a:pPr>
            <a:endParaRPr lang="zh-CN" altLang="en-US" sz="2400" b="0" smtClean="0">
              <a:solidFill>
                <a:schemeClr val="tx1"/>
              </a:solidFill>
              <a:effectLst/>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3"/>
          <p:cNvSpPr>
            <a:spLocks noGrp="1" noChangeArrowheads="1"/>
          </p:cNvSpPr>
          <p:nvPr>
            <p:ph type="body" idx="1"/>
          </p:nvPr>
        </p:nvSpPr>
        <p:spPr>
          <a:xfrm>
            <a:off x="500063" y="1476376"/>
            <a:ext cx="6299597" cy="3095625"/>
          </a:xfrm>
        </p:spPr>
        <p:txBody>
          <a:bodyPr/>
          <a:lstStyle/>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1</a:t>
            </a:r>
            <a:r>
              <a:rPr lang="zh-CN" altLang="en-US" sz="2400" b="0" smtClean="0">
                <a:solidFill>
                  <a:schemeClr val="tx1"/>
                </a:solidFill>
                <a:effectLst/>
                <a:latin typeface="微软雅黑" pitchFamily="34" charset="-122"/>
                <a:ea typeface="微软雅黑" pitchFamily="34" charset="-122"/>
              </a:rPr>
              <a:t>、以员工实际绩效为依据（要求建立绩效档案，适合科学化、信息化、规范化企业）</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2</a:t>
            </a:r>
            <a:r>
              <a:rPr lang="zh-CN" altLang="en-US" sz="2400" b="0" smtClean="0">
                <a:solidFill>
                  <a:schemeClr val="tx1"/>
                </a:solidFill>
                <a:effectLst/>
                <a:latin typeface="微软雅黑" pitchFamily="34" charset="-122"/>
                <a:ea typeface="微软雅黑" pitchFamily="34" charset="-122"/>
              </a:rPr>
              <a:t>、以员工竞争能力为依据（要求对能力加以界定，适合以专业技术为主的企业）</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3</a:t>
            </a:r>
            <a:r>
              <a:rPr lang="zh-CN" altLang="en-US" sz="2400" b="0" smtClean="0">
                <a:solidFill>
                  <a:schemeClr val="tx1"/>
                </a:solidFill>
                <a:effectLst/>
                <a:latin typeface="微软雅黑" pitchFamily="34" charset="-122"/>
                <a:ea typeface="微软雅黑" pitchFamily="34" charset="-122"/>
              </a:rPr>
              <a:t>、以员工综合实力为依据（更具全面性、合理性和适用性）</a:t>
            </a:r>
          </a:p>
        </p:txBody>
      </p:sp>
      <p:sp>
        <p:nvSpPr>
          <p:cNvPr id="183299" name="Rectangle 2"/>
          <p:cNvSpPr>
            <a:spLocks noGrp="1" noChangeArrowheads="1"/>
          </p:cNvSpPr>
          <p:nvPr>
            <p:ph type="title"/>
          </p:nvPr>
        </p:nvSpPr>
        <p:spPr>
          <a:xfrm>
            <a:off x="232172" y="619126"/>
            <a:ext cx="6729413" cy="881063"/>
          </a:xfrm>
        </p:spPr>
        <p:txBody>
          <a:bodyPr/>
          <a:lstStyle/>
          <a:p>
            <a:pPr algn="l" eaLnBrk="1" hangingPunct="1"/>
            <a:r>
              <a:rPr lang="en-US" altLang="zh-CN" sz="4000" smtClean="0">
                <a:solidFill>
                  <a:srgbClr val="FF0000"/>
                </a:solidFill>
                <a:effectLst/>
                <a:latin typeface="微软雅黑" pitchFamily="34" charset="-122"/>
                <a:ea typeface="微软雅黑" pitchFamily="34" charset="-122"/>
              </a:rPr>
              <a:t>【</a:t>
            </a:r>
            <a:r>
              <a:rPr lang="zh-CN" altLang="en-US" sz="4000" smtClean="0">
                <a:solidFill>
                  <a:srgbClr val="FF0000"/>
                </a:solidFill>
                <a:effectLst/>
                <a:latin typeface="微软雅黑" pitchFamily="34" charset="-122"/>
                <a:ea typeface="微软雅黑" pitchFamily="34" charset="-122"/>
              </a:rPr>
              <a:t>能力要求</a:t>
            </a:r>
            <a:r>
              <a:rPr lang="en-US" altLang="zh-CN" sz="4000" smtClean="0">
                <a:solidFill>
                  <a:srgbClr val="FF0000"/>
                </a:solidFill>
                <a:effectLst/>
                <a:latin typeface="微软雅黑" pitchFamily="34" charset="-122"/>
                <a:ea typeface="微软雅黑" pitchFamily="34" charset="-122"/>
              </a:rPr>
              <a:t>】</a:t>
            </a:r>
            <a:r>
              <a:rPr lang="zh-CN" altLang="en-US" sz="4000" smtClean="0">
                <a:solidFill>
                  <a:srgbClr val="FF0000"/>
                </a:solidFill>
                <a:effectLst/>
                <a:latin typeface="微软雅黑" pitchFamily="34" charset="-122"/>
                <a:ea typeface="微软雅黑" pitchFamily="34" charset="-122"/>
              </a:rPr>
              <a:t>一、员工晋升策略的选择</a:t>
            </a:r>
            <a:endParaRPr lang="zh-CN" altLang="en-US" sz="2400" smtClean="0">
              <a:solidFill>
                <a:srgbClr val="FF0000"/>
              </a:solidFill>
              <a:effectLst/>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500063" y="571500"/>
            <a:ext cx="4607719" cy="809625"/>
          </a:xfrm>
        </p:spPr>
        <p:txBody>
          <a:bodyPr/>
          <a:lstStyle/>
          <a:p>
            <a:pPr algn="l" eaLnBrk="1" hangingPunct="1"/>
            <a:r>
              <a:rPr lang="zh-CN" altLang="en-US" sz="4000" smtClean="0">
                <a:solidFill>
                  <a:srgbClr val="FF0000"/>
                </a:solidFill>
                <a:effectLst/>
                <a:latin typeface="微软雅黑" pitchFamily="34" charset="-122"/>
                <a:ea typeface="微软雅黑" pitchFamily="34" charset="-122"/>
              </a:rPr>
              <a:t>二、实施晋升策略的措施</a:t>
            </a:r>
          </a:p>
        </p:txBody>
      </p:sp>
      <p:sp>
        <p:nvSpPr>
          <p:cNvPr id="184323" name="Rectangle 3"/>
          <p:cNvSpPr>
            <a:spLocks noGrp="1" noChangeArrowheads="1"/>
          </p:cNvSpPr>
          <p:nvPr>
            <p:ph type="body" idx="1"/>
          </p:nvPr>
        </p:nvSpPr>
        <p:spPr>
          <a:xfrm>
            <a:off x="575072" y="1404939"/>
            <a:ext cx="5604272" cy="3881437"/>
          </a:xfrm>
        </p:spPr>
        <p:txBody>
          <a:bodyPr/>
          <a:lstStyle/>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1</a:t>
            </a:r>
            <a:r>
              <a:rPr lang="zh-CN" altLang="en-US" sz="2400" b="0" smtClean="0">
                <a:solidFill>
                  <a:schemeClr val="tx1"/>
                </a:solidFill>
                <a:effectLst/>
                <a:latin typeface="微软雅黑" pitchFamily="34" charset="-122"/>
                <a:ea typeface="微软雅黑" pitchFamily="34" charset="-122"/>
              </a:rPr>
              <a:t>、强调企业内部晋升政策</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2</a:t>
            </a:r>
            <a:r>
              <a:rPr lang="zh-CN" altLang="en-US" sz="2400" b="0" smtClean="0">
                <a:solidFill>
                  <a:schemeClr val="tx1"/>
                </a:solidFill>
                <a:effectLst/>
                <a:latin typeface="微软雅黑" pitchFamily="34" charset="-122"/>
                <a:ea typeface="微软雅黑" pitchFamily="34" charset="-122"/>
              </a:rPr>
              <a:t>、克服本位主义</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3</a:t>
            </a:r>
            <a:r>
              <a:rPr lang="zh-CN" altLang="en-US" sz="2400" b="0" smtClean="0">
                <a:solidFill>
                  <a:schemeClr val="tx1"/>
                </a:solidFill>
                <a:effectLst/>
                <a:latin typeface="微软雅黑" pitchFamily="34" charset="-122"/>
                <a:ea typeface="微软雅黑" pitchFamily="34" charset="-122"/>
              </a:rPr>
              <a:t>、加强人力资源管理基础工作（工作分析、晋升路线、培训开发等）</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4</a:t>
            </a:r>
            <a:r>
              <a:rPr lang="zh-CN" altLang="en-US" sz="2400" b="0" smtClean="0">
                <a:solidFill>
                  <a:schemeClr val="tx1"/>
                </a:solidFill>
                <a:effectLst/>
                <a:latin typeface="微软雅黑" pitchFamily="34" charset="-122"/>
                <a:ea typeface="微软雅黑" pitchFamily="34" charset="-122"/>
              </a:rPr>
              <a:t>、定期公布岗位空缺情况</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5</a:t>
            </a:r>
            <a:r>
              <a:rPr lang="zh-CN" altLang="en-US" sz="2400" b="0" smtClean="0">
                <a:solidFill>
                  <a:schemeClr val="tx1"/>
                </a:solidFill>
                <a:effectLst/>
                <a:latin typeface="微软雅黑" pitchFamily="34" charset="-122"/>
                <a:ea typeface="微软雅黑" pitchFamily="34" charset="-122"/>
              </a:rPr>
              <a:t>、防止晋升歧视</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6</a:t>
            </a:r>
            <a:r>
              <a:rPr lang="zh-CN" altLang="en-US" sz="2400" b="0" smtClean="0">
                <a:solidFill>
                  <a:schemeClr val="tx1"/>
                </a:solidFill>
                <a:effectLst/>
                <a:latin typeface="微软雅黑" pitchFamily="34" charset="-122"/>
                <a:ea typeface="微软雅黑" pitchFamily="34" charset="-122"/>
              </a:rPr>
              <a:t>、晋升政策正规化</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500063" y="617538"/>
            <a:ext cx="4607719" cy="811212"/>
          </a:xfrm>
        </p:spPr>
        <p:txBody>
          <a:bodyPr/>
          <a:lstStyle/>
          <a:p>
            <a:pPr algn="l" eaLnBrk="1" hangingPunct="1"/>
            <a:r>
              <a:rPr lang="zh-CN" altLang="en-US" sz="4000" smtClean="0">
                <a:solidFill>
                  <a:srgbClr val="FF0000"/>
                </a:solidFill>
                <a:effectLst/>
                <a:latin typeface="微软雅黑" pitchFamily="34" charset="-122"/>
                <a:ea typeface="微软雅黑" pitchFamily="34" charset="-122"/>
              </a:rPr>
              <a:t>三、企业员工的晋升管理</a:t>
            </a:r>
          </a:p>
        </p:txBody>
      </p:sp>
      <p:sp>
        <p:nvSpPr>
          <p:cNvPr id="185347" name="Rectangle 3"/>
          <p:cNvSpPr>
            <a:spLocks noGrp="1" noChangeArrowheads="1"/>
          </p:cNvSpPr>
          <p:nvPr>
            <p:ph type="body" idx="1"/>
          </p:nvPr>
        </p:nvSpPr>
        <p:spPr>
          <a:xfrm>
            <a:off x="553641" y="1476375"/>
            <a:ext cx="6375797" cy="3595688"/>
          </a:xfrm>
        </p:spPr>
        <p:txBody>
          <a:bodyPr/>
          <a:lstStyle/>
          <a:p>
            <a:pPr marL="0" indent="0" eaLnBrk="1" hangingPunct="1">
              <a:lnSpc>
                <a:spcPct val="150000"/>
              </a:lnSpc>
              <a:spcBef>
                <a:spcPct val="0"/>
              </a:spcBef>
              <a:buFontTx/>
              <a:buNone/>
            </a:pPr>
            <a:r>
              <a:rPr lang="en-US" altLang="zh-CN" sz="2400" smtClean="0">
                <a:solidFill>
                  <a:schemeClr val="tx1"/>
                </a:solidFill>
                <a:effectLst/>
                <a:latin typeface="微软雅黑" pitchFamily="34" charset="-122"/>
                <a:ea typeface="微软雅黑" pitchFamily="34" charset="-122"/>
              </a:rPr>
              <a:t>1</a:t>
            </a:r>
            <a:r>
              <a:rPr lang="zh-CN" altLang="en-US" sz="2400" smtClean="0">
                <a:solidFill>
                  <a:schemeClr val="tx1"/>
                </a:solidFill>
                <a:effectLst/>
                <a:latin typeface="微软雅黑" pitchFamily="34" charset="-122"/>
                <a:ea typeface="微软雅黑" pitchFamily="34" charset="-122"/>
              </a:rPr>
              <a:t>、准备工作：</a:t>
            </a:r>
            <a:r>
              <a:rPr lang="zh-CN" altLang="en-US" sz="2400" b="0" smtClean="0">
                <a:solidFill>
                  <a:schemeClr val="tx1"/>
                </a:solidFill>
                <a:effectLst/>
                <a:latin typeface="微软雅黑" pitchFamily="34" charset="-122"/>
                <a:ea typeface="微软雅黑" pitchFamily="34" charset="-122"/>
              </a:rPr>
              <a:t>个人资料、管理者资料</a:t>
            </a:r>
          </a:p>
          <a:p>
            <a:pPr marL="0" indent="0" eaLnBrk="1" hangingPunct="1">
              <a:lnSpc>
                <a:spcPct val="150000"/>
              </a:lnSpc>
              <a:spcBef>
                <a:spcPct val="0"/>
              </a:spcBef>
              <a:buFontTx/>
              <a:buNone/>
            </a:pPr>
            <a:r>
              <a:rPr lang="en-US" altLang="zh-CN" sz="2400" smtClean="0">
                <a:solidFill>
                  <a:schemeClr val="tx1"/>
                </a:solidFill>
                <a:effectLst/>
                <a:latin typeface="微软雅黑" pitchFamily="34" charset="-122"/>
                <a:ea typeface="微软雅黑" pitchFamily="34" charset="-122"/>
              </a:rPr>
              <a:t>2</a:t>
            </a:r>
            <a:r>
              <a:rPr lang="zh-CN" altLang="en-US" sz="2400" smtClean="0">
                <a:solidFill>
                  <a:schemeClr val="tx1"/>
                </a:solidFill>
                <a:effectLst/>
                <a:latin typeface="微软雅黑" pitchFamily="34" charset="-122"/>
                <a:ea typeface="微软雅黑" pitchFamily="34" charset="-122"/>
              </a:rPr>
              <a:t>、基本程序：</a:t>
            </a:r>
            <a:r>
              <a:rPr lang="zh-CN" altLang="en-US" sz="2400" b="0" smtClean="0">
                <a:solidFill>
                  <a:schemeClr val="tx1"/>
                </a:solidFill>
                <a:effectLst/>
                <a:latin typeface="微软雅黑" pitchFamily="34" charset="-122"/>
                <a:ea typeface="微软雅黑" pitchFamily="34" charset="-122"/>
              </a:rPr>
              <a:t>部门提出晋升申请、人力资源部审核与调整、提出岗位空缺报告、选择晋升对象与方法、批准与任命、评估</a:t>
            </a:r>
          </a:p>
          <a:p>
            <a:pPr marL="0" indent="0" eaLnBrk="1" hangingPunct="1">
              <a:lnSpc>
                <a:spcPct val="150000"/>
              </a:lnSpc>
              <a:spcBef>
                <a:spcPct val="0"/>
              </a:spcBef>
              <a:buFontTx/>
              <a:buNone/>
            </a:pPr>
            <a:r>
              <a:rPr lang="zh-CN" altLang="en-US" sz="2400" b="0" smtClean="0">
                <a:solidFill>
                  <a:schemeClr val="tx1"/>
                </a:solidFill>
                <a:effectLst/>
                <a:latin typeface="微软雅黑" pitchFamily="34" charset="-122"/>
                <a:ea typeface="微软雅黑" pitchFamily="34" charset="-122"/>
              </a:rPr>
              <a:t>注意：对晋升结果进行评估的方法主要有：</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1</a:t>
            </a:r>
            <a:r>
              <a:rPr lang="zh-CN" altLang="en-US" sz="2400" b="0" smtClean="0">
                <a:solidFill>
                  <a:schemeClr val="tx1"/>
                </a:solidFill>
                <a:effectLst/>
                <a:latin typeface="微软雅黑" pitchFamily="34" charset="-122"/>
                <a:ea typeface="微软雅黑" pitchFamily="34" charset="-122"/>
              </a:rPr>
              <a:t>、面谈法</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2</a:t>
            </a:r>
            <a:r>
              <a:rPr lang="zh-CN" altLang="en-US" sz="2400" b="0" smtClean="0">
                <a:solidFill>
                  <a:schemeClr val="tx1"/>
                </a:solidFill>
                <a:effectLst/>
                <a:latin typeface="微软雅黑" pitchFamily="34" charset="-122"/>
                <a:ea typeface="微软雅黑" pitchFamily="34" charset="-122"/>
              </a:rPr>
              <a:t>、评价法：即通过人事调动评价表</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500062" y="571501"/>
            <a:ext cx="4929188" cy="881063"/>
          </a:xfrm>
        </p:spPr>
        <p:txBody>
          <a:bodyPr/>
          <a:lstStyle/>
          <a:p>
            <a:pPr algn="l" eaLnBrk="1" hangingPunct="1"/>
            <a:r>
              <a:rPr lang="zh-CN" altLang="en-US" sz="4000" smtClean="0">
                <a:solidFill>
                  <a:srgbClr val="FF0000"/>
                </a:solidFill>
                <a:effectLst/>
                <a:latin typeface="微软雅黑" pitchFamily="34" charset="-122"/>
                <a:ea typeface="微软雅黑" pitchFamily="34" charset="-122"/>
              </a:rPr>
              <a:t>四、选择晋升候选人的方法</a:t>
            </a:r>
          </a:p>
        </p:txBody>
      </p:sp>
      <p:sp>
        <p:nvSpPr>
          <p:cNvPr id="186371" name="Rectangle 3"/>
          <p:cNvSpPr>
            <a:spLocks noGrp="1" noChangeArrowheads="1"/>
          </p:cNvSpPr>
          <p:nvPr>
            <p:ph type="body" idx="1"/>
          </p:nvPr>
        </p:nvSpPr>
        <p:spPr>
          <a:xfrm>
            <a:off x="553641" y="1428751"/>
            <a:ext cx="6858000" cy="3071813"/>
          </a:xfrm>
        </p:spPr>
        <p:txBody>
          <a:bodyPr/>
          <a:lstStyle/>
          <a:p>
            <a:pPr eaLnBrk="1" hangingPunct="1">
              <a:lnSpc>
                <a:spcPct val="150000"/>
              </a:lnSpc>
              <a:spcBef>
                <a:spcPct val="0"/>
              </a:spcBef>
              <a:buFont typeface="Wingdings" pitchFamily="2" charset="2"/>
              <a:buChar char="l"/>
            </a:pPr>
            <a:r>
              <a:rPr lang="zh-CN" altLang="en-US" sz="2400" b="0" smtClean="0">
                <a:solidFill>
                  <a:schemeClr val="tx1"/>
                </a:solidFill>
                <a:effectLst/>
                <a:latin typeface="微软雅黑" pitchFamily="34" charset="-122"/>
                <a:ea typeface="微软雅黑" pitchFamily="34" charset="-122"/>
              </a:rPr>
              <a:t>配对比较法</a:t>
            </a:r>
          </a:p>
          <a:p>
            <a:pPr eaLnBrk="1" hangingPunct="1">
              <a:lnSpc>
                <a:spcPct val="150000"/>
              </a:lnSpc>
              <a:spcBef>
                <a:spcPct val="0"/>
              </a:spcBef>
              <a:buFont typeface="Wingdings" pitchFamily="2" charset="2"/>
              <a:buChar char="l"/>
            </a:pPr>
            <a:r>
              <a:rPr lang="zh-CN" altLang="en-US" sz="2400" b="0" smtClean="0">
                <a:solidFill>
                  <a:schemeClr val="tx1"/>
                </a:solidFill>
                <a:effectLst/>
                <a:latin typeface="微软雅黑" pitchFamily="34" charset="-122"/>
                <a:ea typeface="微软雅黑" pitchFamily="34" charset="-122"/>
              </a:rPr>
              <a:t>主管评定法</a:t>
            </a:r>
          </a:p>
          <a:p>
            <a:pPr eaLnBrk="1" hangingPunct="1">
              <a:lnSpc>
                <a:spcPct val="150000"/>
              </a:lnSpc>
              <a:spcBef>
                <a:spcPct val="0"/>
              </a:spcBef>
              <a:buFont typeface="Wingdings" pitchFamily="2" charset="2"/>
              <a:buChar char="l"/>
            </a:pPr>
            <a:r>
              <a:rPr lang="zh-CN" altLang="en-US" sz="2400" b="0" smtClean="0">
                <a:solidFill>
                  <a:schemeClr val="tx1"/>
                </a:solidFill>
                <a:effectLst/>
                <a:latin typeface="微软雅黑" pitchFamily="34" charset="-122"/>
                <a:ea typeface="微软雅黑" pitchFamily="34" charset="-122"/>
              </a:rPr>
              <a:t>评价中心法（主要适用于管理人员，特别是高层管理者的晋升）</a:t>
            </a:r>
          </a:p>
          <a:p>
            <a:pPr eaLnBrk="1" hangingPunct="1">
              <a:lnSpc>
                <a:spcPct val="150000"/>
              </a:lnSpc>
              <a:spcBef>
                <a:spcPct val="0"/>
              </a:spcBef>
              <a:buFont typeface="Wingdings" pitchFamily="2" charset="2"/>
              <a:buChar char="l"/>
            </a:pPr>
            <a:r>
              <a:rPr lang="zh-CN" altLang="en-US" sz="2400" b="0" smtClean="0">
                <a:solidFill>
                  <a:schemeClr val="tx1"/>
                </a:solidFill>
                <a:effectLst/>
                <a:latin typeface="微软雅黑" pitchFamily="34" charset="-122"/>
                <a:ea typeface="微软雅黑" pitchFamily="34" charset="-122"/>
              </a:rPr>
              <a:t>升等考试法</a:t>
            </a:r>
          </a:p>
          <a:p>
            <a:pPr eaLnBrk="1" hangingPunct="1">
              <a:lnSpc>
                <a:spcPct val="150000"/>
              </a:lnSpc>
              <a:spcBef>
                <a:spcPct val="0"/>
              </a:spcBef>
              <a:buFont typeface="Wingdings" pitchFamily="2" charset="2"/>
              <a:buChar char="l"/>
            </a:pPr>
            <a:r>
              <a:rPr lang="zh-CN" altLang="en-US" sz="2400" b="0" smtClean="0">
                <a:solidFill>
                  <a:schemeClr val="tx1"/>
                </a:solidFill>
                <a:effectLst/>
                <a:latin typeface="微软雅黑" pitchFamily="34" charset="-122"/>
                <a:ea typeface="微软雅黑" pitchFamily="34" charset="-122"/>
              </a:rPr>
              <a:t>综合选拔法</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ctrTitle"/>
          </p:nvPr>
        </p:nvSpPr>
        <p:spPr>
          <a:xfrm>
            <a:off x="714375" y="1052513"/>
            <a:ext cx="2282429" cy="804862"/>
          </a:xfrm>
        </p:spPr>
        <p:txBody>
          <a:bodyPr/>
          <a:lstStyle/>
          <a:p>
            <a:pPr algn="l" eaLnBrk="1" hangingPunct="1">
              <a:defRPr/>
            </a:pPr>
            <a:r>
              <a:rPr lang="zh-CN" altLang="en-US" sz="4000" dirty="0">
                <a:solidFill>
                  <a:srgbClr val="FF0000"/>
                </a:solidFill>
                <a:effectLst/>
                <a:latin typeface="微软雅黑" pitchFamily="34" charset="-122"/>
                <a:ea typeface="微软雅黑" pitchFamily="34" charset="-122"/>
              </a:rPr>
              <a:t>招聘与</a:t>
            </a:r>
            <a:r>
              <a:rPr lang="zh-CN" altLang="en-US" sz="4000" dirty="0" smtClean="0">
                <a:solidFill>
                  <a:srgbClr val="FF0000"/>
                </a:solidFill>
                <a:effectLst/>
                <a:latin typeface="微软雅黑" pitchFamily="34" charset="-122"/>
                <a:ea typeface="微软雅黑" pitchFamily="34" charset="-122"/>
              </a:rPr>
              <a:t>配置</a:t>
            </a:r>
            <a:endParaRPr lang="zh-CN" altLang="en-US" dirty="0" smtClean="0">
              <a:solidFill>
                <a:schemeClr val="tx1"/>
              </a:solidFill>
              <a:effectLst>
                <a:outerShdw blurRad="38100" dist="38100" dir="2700000" algn="tl">
                  <a:srgbClr val="C0C0C0"/>
                </a:outerShdw>
              </a:effectLst>
              <a:latin typeface="微软雅黑" pitchFamily="34" charset="-122"/>
              <a:ea typeface="微软雅黑" pitchFamily="34" charset="-122"/>
            </a:endParaRPr>
          </a:p>
        </p:txBody>
      </p:sp>
      <p:sp>
        <p:nvSpPr>
          <p:cNvPr id="187395" name="Rectangle 3"/>
          <p:cNvSpPr>
            <a:spLocks noGrp="1" noChangeArrowheads="1"/>
          </p:cNvSpPr>
          <p:nvPr>
            <p:ph type="subTitle" idx="1"/>
          </p:nvPr>
        </p:nvSpPr>
        <p:spPr>
          <a:xfrm>
            <a:off x="714375" y="2205038"/>
            <a:ext cx="4800600" cy="723900"/>
          </a:xfrm>
        </p:spPr>
        <p:txBody>
          <a:bodyPr/>
          <a:lstStyle/>
          <a:p>
            <a:pPr algn="l" eaLnBrk="1" hangingPunct="1"/>
            <a:r>
              <a:rPr lang="zh-CN" altLang="en-US" sz="4000" smtClean="0">
                <a:solidFill>
                  <a:schemeClr val="tx1"/>
                </a:solidFill>
                <a:effectLst/>
                <a:latin typeface="微软雅黑" pitchFamily="34" charset="-122"/>
                <a:ea typeface="微软雅黑" pitchFamily="34" charset="-122"/>
              </a:rPr>
              <a:t>第四</a:t>
            </a:r>
            <a:r>
              <a:rPr lang="en-US" altLang="zh-CN" sz="4000" smtClean="0">
                <a:solidFill>
                  <a:schemeClr val="tx1"/>
                </a:solidFill>
                <a:effectLst/>
                <a:latin typeface="微软雅黑" pitchFamily="34" charset="-122"/>
                <a:ea typeface="微软雅黑" pitchFamily="34" charset="-122"/>
              </a:rPr>
              <a:t>节  </a:t>
            </a:r>
            <a:r>
              <a:rPr lang="zh-CN" altLang="en-US" sz="4000" smtClean="0">
                <a:solidFill>
                  <a:schemeClr val="tx1"/>
                </a:solidFill>
                <a:effectLst/>
                <a:latin typeface="微软雅黑" pitchFamily="34" charset="-122"/>
                <a:ea typeface="微软雅黑" pitchFamily="34" charset="-122"/>
              </a:rPr>
              <a:t>人力资源流动管理</a:t>
            </a:r>
            <a:endParaRPr lang="en-US" altLang="zh-CN" sz="4000" smtClean="0">
              <a:solidFill>
                <a:schemeClr val="tx1"/>
              </a:solidFill>
              <a:effectLst/>
              <a:latin typeface="微软雅黑" pitchFamily="34" charset="-122"/>
              <a:ea typeface="微软雅黑" pitchFamily="34" charset="-122"/>
            </a:endParaRPr>
          </a:p>
        </p:txBody>
      </p:sp>
      <p:sp>
        <p:nvSpPr>
          <p:cNvPr id="187396" name="TextBox 3"/>
          <p:cNvSpPr txBox="1">
            <a:spLocks noChangeArrowheads="1"/>
          </p:cNvSpPr>
          <p:nvPr/>
        </p:nvSpPr>
        <p:spPr bwMode="auto">
          <a:xfrm>
            <a:off x="725091" y="3357564"/>
            <a:ext cx="5454253" cy="1600438"/>
          </a:xfrm>
          <a:prstGeom prst="rect">
            <a:avLst/>
          </a:prstGeom>
          <a:noFill/>
          <a:ln w="9525">
            <a:noFill/>
            <a:miter lim="800000"/>
            <a:headEnd/>
            <a:tailEnd/>
          </a:ln>
        </p:spPr>
        <p:txBody>
          <a:bodyPr>
            <a:spAutoFit/>
          </a:bodyPr>
          <a:lstStyle/>
          <a:p>
            <a:r>
              <a:rPr lang="zh-CN" altLang="zh-CN" sz="4000">
                <a:solidFill>
                  <a:srgbClr val="FF0000"/>
                </a:solidFill>
                <a:latin typeface="微软雅黑" pitchFamily="34" charset="-122"/>
                <a:ea typeface="微软雅黑" pitchFamily="34" charset="-122"/>
              </a:rPr>
              <a:t>第二单元</a:t>
            </a:r>
            <a:r>
              <a:rPr lang="en-US" altLang="zh-CN" sz="4000">
                <a:solidFill>
                  <a:srgbClr val="FF0000"/>
                </a:solidFill>
                <a:latin typeface="微软雅黑" pitchFamily="34" charset="-122"/>
                <a:ea typeface="微软雅黑" pitchFamily="34" charset="-122"/>
              </a:rPr>
              <a:t>  </a:t>
            </a:r>
            <a:r>
              <a:rPr lang="zh-CN" altLang="zh-CN" sz="4000">
                <a:solidFill>
                  <a:srgbClr val="FF0000"/>
                </a:solidFill>
                <a:latin typeface="微软雅黑" pitchFamily="34" charset="-122"/>
                <a:ea typeface="微软雅黑" pitchFamily="34" charset="-122"/>
              </a:rPr>
              <a:t>员工调动与降职管理</a:t>
            </a:r>
          </a:p>
          <a:p>
            <a:endParaRPr lang="zh-CN" altLang="en-US"/>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610791" y="547689"/>
            <a:ext cx="5032772" cy="809625"/>
          </a:xfrm>
        </p:spPr>
        <p:txBody>
          <a:bodyPr/>
          <a:lstStyle/>
          <a:p>
            <a:pPr algn="l" eaLnBrk="1" hangingPunct="1"/>
            <a:r>
              <a:rPr lang="zh-CN" altLang="en-US" sz="4000" smtClean="0">
                <a:solidFill>
                  <a:srgbClr val="FF0000"/>
                </a:solidFill>
                <a:effectLst/>
                <a:latin typeface="微软雅黑" pitchFamily="34" charset="-122"/>
                <a:ea typeface="微软雅黑" pitchFamily="34" charset="-122"/>
              </a:rPr>
              <a:t>一、员工调动的含义和目的</a:t>
            </a:r>
          </a:p>
        </p:txBody>
      </p:sp>
      <p:sp>
        <p:nvSpPr>
          <p:cNvPr id="188419" name="Rectangle 3"/>
          <p:cNvSpPr>
            <a:spLocks noGrp="1" noChangeArrowheads="1"/>
          </p:cNvSpPr>
          <p:nvPr>
            <p:ph type="body" idx="1"/>
          </p:nvPr>
        </p:nvSpPr>
        <p:spPr>
          <a:xfrm>
            <a:off x="660798" y="1357313"/>
            <a:ext cx="3268265" cy="3071812"/>
          </a:xfrm>
        </p:spPr>
        <p:txBody>
          <a:bodyPr/>
          <a:lstStyle/>
          <a:p>
            <a:pPr eaLnBrk="1" hangingPunct="1">
              <a:lnSpc>
                <a:spcPct val="150000"/>
              </a:lnSpc>
              <a:spcBef>
                <a:spcPct val="0"/>
              </a:spcBef>
              <a:buFont typeface="Wingdings" pitchFamily="2" charset="2"/>
              <a:buChar char="l"/>
            </a:pPr>
            <a:r>
              <a:rPr lang="zh-CN" altLang="en-US" sz="2400" b="0" smtClean="0">
                <a:solidFill>
                  <a:schemeClr val="tx1"/>
                </a:solidFill>
                <a:effectLst/>
                <a:latin typeface="微软雅黑" pitchFamily="34" charset="-122"/>
                <a:ea typeface="微软雅黑" pitchFamily="34" charset="-122"/>
              </a:rPr>
              <a:t>满足组织调整结构的需要</a:t>
            </a:r>
          </a:p>
          <a:p>
            <a:pPr eaLnBrk="1" hangingPunct="1">
              <a:lnSpc>
                <a:spcPct val="150000"/>
              </a:lnSpc>
              <a:spcBef>
                <a:spcPct val="0"/>
              </a:spcBef>
              <a:buFont typeface="Wingdings" pitchFamily="2" charset="2"/>
              <a:buChar char="l"/>
            </a:pPr>
            <a:r>
              <a:rPr lang="zh-CN" altLang="en-US" sz="2400" b="0" smtClean="0">
                <a:solidFill>
                  <a:schemeClr val="tx1"/>
                </a:solidFill>
                <a:effectLst/>
                <a:latin typeface="微软雅黑" pitchFamily="34" charset="-122"/>
                <a:ea typeface="微软雅黑" pitchFamily="34" charset="-122"/>
              </a:rPr>
              <a:t>使晋升渠道保持畅通</a:t>
            </a:r>
          </a:p>
          <a:p>
            <a:pPr eaLnBrk="1" hangingPunct="1">
              <a:lnSpc>
                <a:spcPct val="150000"/>
              </a:lnSpc>
              <a:spcBef>
                <a:spcPct val="0"/>
              </a:spcBef>
              <a:buFont typeface="Wingdings" pitchFamily="2" charset="2"/>
              <a:buChar char="l"/>
            </a:pPr>
            <a:r>
              <a:rPr lang="zh-CN" altLang="en-US" sz="2400" b="0" smtClean="0">
                <a:solidFill>
                  <a:schemeClr val="tx1"/>
                </a:solidFill>
                <a:effectLst/>
                <a:latin typeface="微软雅黑" pitchFamily="34" charset="-122"/>
                <a:ea typeface="微软雅黑" pitchFamily="34" charset="-122"/>
              </a:rPr>
              <a:t>满足员工个人需求</a:t>
            </a:r>
          </a:p>
          <a:p>
            <a:pPr eaLnBrk="1" hangingPunct="1">
              <a:lnSpc>
                <a:spcPct val="150000"/>
              </a:lnSpc>
              <a:spcBef>
                <a:spcPct val="0"/>
              </a:spcBef>
              <a:buFont typeface="Wingdings" pitchFamily="2" charset="2"/>
              <a:buChar char="l"/>
            </a:pPr>
            <a:r>
              <a:rPr lang="zh-CN" altLang="en-US" sz="2400" b="0" smtClean="0">
                <a:solidFill>
                  <a:schemeClr val="tx1"/>
                </a:solidFill>
                <a:effectLst/>
                <a:latin typeface="微软雅黑" pitchFamily="34" charset="-122"/>
                <a:ea typeface="微软雅黑" pitchFamily="34" charset="-122"/>
              </a:rPr>
              <a:t>处理冲突</a:t>
            </a:r>
          </a:p>
          <a:p>
            <a:pPr eaLnBrk="1" hangingPunct="1">
              <a:lnSpc>
                <a:spcPct val="150000"/>
              </a:lnSpc>
              <a:spcBef>
                <a:spcPct val="0"/>
              </a:spcBef>
              <a:buFont typeface="Wingdings" pitchFamily="2" charset="2"/>
              <a:buChar char="l"/>
            </a:pPr>
            <a:r>
              <a:rPr lang="zh-CN" altLang="en-US" sz="2400" b="0" smtClean="0">
                <a:solidFill>
                  <a:schemeClr val="tx1"/>
                </a:solidFill>
                <a:effectLst/>
                <a:latin typeface="微软雅黑" pitchFamily="34" charset="-122"/>
                <a:ea typeface="微软雅黑" pitchFamily="34" charset="-122"/>
              </a:rPr>
              <a:t>获得不同经验</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500063" y="474664"/>
            <a:ext cx="3536156" cy="739775"/>
          </a:xfrm>
        </p:spPr>
        <p:txBody>
          <a:bodyPr/>
          <a:lstStyle/>
          <a:p>
            <a:pPr algn="l" eaLnBrk="1" hangingPunct="1"/>
            <a:r>
              <a:rPr lang="zh-CN" altLang="en-US" sz="4000" smtClean="0">
                <a:solidFill>
                  <a:srgbClr val="FF0000"/>
                </a:solidFill>
                <a:effectLst/>
                <a:latin typeface="微软雅黑" pitchFamily="34" charset="-122"/>
                <a:ea typeface="微软雅黑" pitchFamily="34" charset="-122"/>
              </a:rPr>
              <a:t>二、工作岗位轮换</a:t>
            </a:r>
          </a:p>
        </p:txBody>
      </p:sp>
      <p:sp>
        <p:nvSpPr>
          <p:cNvPr id="189443" name="Rectangle 3"/>
          <p:cNvSpPr>
            <a:spLocks noGrp="1" noChangeArrowheads="1"/>
          </p:cNvSpPr>
          <p:nvPr>
            <p:ph type="body" idx="1"/>
          </p:nvPr>
        </p:nvSpPr>
        <p:spPr>
          <a:xfrm>
            <a:off x="575072" y="1333500"/>
            <a:ext cx="3943350" cy="3595688"/>
          </a:xfrm>
        </p:spPr>
        <p:txBody>
          <a:bodyPr/>
          <a:lstStyle/>
          <a:p>
            <a:pPr eaLnBrk="1" hangingPunct="1">
              <a:lnSpc>
                <a:spcPct val="150000"/>
              </a:lnSpc>
              <a:spcBef>
                <a:spcPct val="0"/>
              </a:spcBef>
              <a:buFont typeface="Wingdings" pitchFamily="2" charset="2"/>
              <a:buChar char="l"/>
            </a:pPr>
            <a:r>
              <a:rPr lang="zh-CN" altLang="en-US" sz="2400" b="0" smtClean="0">
                <a:solidFill>
                  <a:schemeClr val="tx1"/>
                </a:solidFill>
                <a:effectLst/>
                <a:latin typeface="微软雅黑" pitchFamily="34" charset="-122"/>
                <a:ea typeface="微软雅黑" pitchFamily="34" charset="-122"/>
              </a:rPr>
              <a:t>使他们对工作保持新鲜感</a:t>
            </a:r>
          </a:p>
          <a:p>
            <a:pPr eaLnBrk="1" hangingPunct="1">
              <a:lnSpc>
                <a:spcPct val="150000"/>
              </a:lnSpc>
              <a:spcBef>
                <a:spcPct val="0"/>
              </a:spcBef>
              <a:buFont typeface="Wingdings" pitchFamily="2" charset="2"/>
              <a:buChar char="l"/>
            </a:pPr>
            <a:r>
              <a:rPr lang="zh-CN" altLang="en-US" sz="2400" b="0" smtClean="0">
                <a:solidFill>
                  <a:schemeClr val="tx1"/>
                </a:solidFill>
                <a:effectLst/>
                <a:latin typeface="微软雅黑" pitchFamily="34" charset="-122"/>
                <a:ea typeface="微软雅黑" pitchFamily="34" charset="-122"/>
              </a:rPr>
              <a:t>是一个学习的过程</a:t>
            </a:r>
          </a:p>
          <a:p>
            <a:pPr eaLnBrk="1" hangingPunct="1">
              <a:lnSpc>
                <a:spcPct val="150000"/>
              </a:lnSpc>
              <a:spcBef>
                <a:spcPct val="0"/>
              </a:spcBef>
              <a:buFont typeface="Wingdings" pitchFamily="2" charset="2"/>
              <a:buChar char="l"/>
            </a:pPr>
            <a:r>
              <a:rPr lang="zh-CN" altLang="en-US" sz="2400" b="0" smtClean="0">
                <a:solidFill>
                  <a:schemeClr val="tx1"/>
                </a:solidFill>
                <a:effectLst/>
                <a:latin typeface="微软雅黑" pitchFamily="34" charset="-122"/>
                <a:ea typeface="微软雅黑" pitchFamily="34" charset="-122"/>
              </a:rPr>
              <a:t>增加就业能力</a:t>
            </a:r>
          </a:p>
          <a:p>
            <a:pPr eaLnBrk="1" hangingPunct="1">
              <a:lnSpc>
                <a:spcPct val="150000"/>
              </a:lnSpc>
              <a:spcBef>
                <a:spcPct val="0"/>
              </a:spcBef>
              <a:buFont typeface="Wingdings" pitchFamily="2" charset="2"/>
              <a:buChar char="l"/>
            </a:pPr>
            <a:r>
              <a:rPr lang="zh-CN" altLang="en-US" sz="2400" b="0" smtClean="0">
                <a:solidFill>
                  <a:schemeClr val="tx1"/>
                </a:solidFill>
                <a:effectLst/>
                <a:latin typeface="微软雅黑" pitchFamily="34" charset="-122"/>
                <a:ea typeface="微软雅黑" pitchFamily="34" charset="-122"/>
              </a:rPr>
              <a:t>寻找适合自己的工作岗位的机会</a:t>
            </a:r>
          </a:p>
          <a:p>
            <a:pPr eaLnBrk="1" hangingPunct="1">
              <a:lnSpc>
                <a:spcPct val="150000"/>
              </a:lnSpc>
              <a:spcBef>
                <a:spcPct val="0"/>
              </a:spcBef>
              <a:buFont typeface="Wingdings" pitchFamily="2" charset="2"/>
              <a:buChar char="l"/>
            </a:pPr>
            <a:r>
              <a:rPr lang="zh-CN" altLang="en-US" sz="2400" b="0" smtClean="0">
                <a:solidFill>
                  <a:schemeClr val="tx1"/>
                </a:solidFill>
                <a:effectLst/>
                <a:latin typeface="微软雅黑" pitchFamily="34" charset="-122"/>
                <a:ea typeface="微软雅黑" pitchFamily="34" charset="-122"/>
              </a:rPr>
              <a:t>改善团队小环境的氛围</a:t>
            </a:r>
          </a:p>
          <a:p>
            <a:pPr eaLnBrk="1" hangingPunct="1">
              <a:lnSpc>
                <a:spcPct val="150000"/>
              </a:lnSpc>
              <a:spcBef>
                <a:spcPct val="0"/>
              </a:spcBef>
              <a:buFont typeface="Wingdings" pitchFamily="2" charset="2"/>
              <a:buChar char="l"/>
            </a:pPr>
            <a:r>
              <a:rPr lang="zh-CN" altLang="en-US" sz="2400" b="0" smtClean="0">
                <a:solidFill>
                  <a:schemeClr val="tx1"/>
                </a:solidFill>
                <a:effectLst/>
                <a:latin typeface="微软雅黑" pitchFamily="34" charset="-122"/>
                <a:ea typeface="微软雅黑" pitchFamily="34" charset="-122"/>
              </a:rPr>
              <a:t>降低职业伤害和职业病</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610791" y="642938"/>
            <a:ext cx="2836069" cy="785812"/>
          </a:xfrm>
        </p:spPr>
        <p:txBody>
          <a:bodyPr/>
          <a:lstStyle/>
          <a:p>
            <a:pPr algn="l" eaLnBrk="1" hangingPunct="1"/>
            <a:r>
              <a:rPr lang="zh-CN" altLang="en-US" sz="4000" smtClean="0">
                <a:solidFill>
                  <a:srgbClr val="FF0000"/>
                </a:solidFill>
                <a:effectLst/>
                <a:latin typeface="微软雅黑" pitchFamily="34" charset="-122"/>
                <a:ea typeface="微软雅黑" pitchFamily="34" charset="-122"/>
              </a:rPr>
              <a:t>三、员工降职</a:t>
            </a:r>
          </a:p>
        </p:txBody>
      </p:sp>
      <p:sp>
        <p:nvSpPr>
          <p:cNvPr id="190467" name="Rectangle 3"/>
          <p:cNvSpPr>
            <a:spLocks noGrp="1" noChangeArrowheads="1"/>
          </p:cNvSpPr>
          <p:nvPr>
            <p:ph type="body" idx="1"/>
          </p:nvPr>
        </p:nvSpPr>
        <p:spPr>
          <a:xfrm>
            <a:off x="654844" y="1500188"/>
            <a:ext cx="3542110" cy="1371600"/>
          </a:xfrm>
        </p:spPr>
        <p:txBody>
          <a:bodyPr/>
          <a:lstStyle/>
          <a:p>
            <a:pPr eaLnBrk="1" hangingPunct="1">
              <a:lnSpc>
                <a:spcPct val="150000"/>
              </a:lnSpc>
              <a:spcBef>
                <a:spcPct val="0"/>
              </a:spcBef>
              <a:buFont typeface="Wingdings" pitchFamily="2" charset="2"/>
              <a:buChar char="l"/>
            </a:pPr>
            <a:r>
              <a:rPr lang="zh-CN" altLang="en-US" sz="2400" b="0" smtClean="0">
                <a:solidFill>
                  <a:schemeClr val="tx1"/>
                </a:solidFill>
                <a:effectLst/>
                <a:latin typeface="微软雅黑" pitchFamily="34" charset="-122"/>
                <a:ea typeface="微软雅黑" pitchFamily="34" charset="-122"/>
              </a:rPr>
              <a:t>实施员工降职措施时应当慎重</a:t>
            </a:r>
          </a:p>
          <a:p>
            <a:pPr eaLnBrk="1" hangingPunct="1">
              <a:lnSpc>
                <a:spcPct val="150000"/>
              </a:lnSpc>
              <a:spcBef>
                <a:spcPct val="0"/>
              </a:spcBef>
              <a:buFont typeface="Wingdings" pitchFamily="2" charset="2"/>
              <a:buChar char="l"/>
            </a:pPr>
            <a:r>
              <a:rPr lang="zh-CN" altLang="en-US" sz="2400" b="0" smtClean="0">
                <a:solidFill>
                  <a:schemeClr val="tx1"/>
                </a:solidFill>
                <a:effectLst/>
                <a:latin typeface="微软雅黑" pitchFamily="34" charset="-122"/>
                <a:ea typeface="微软雅黑" pitchFamily="34" charset="-122"/>
              </a:rPr>
              <a:t>建立试用期考察制度</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339329" y="620714"/>
            <a:ext cx="6107906" cy="808037"/>
          </a:xfrm>
        </p:spPr>
        <p:txBody>
          <a:bodyPr/>
          <a:lstStyle/>
          <a:p>
            <a:pPr algn="l" eaLnBrk="1" hangingPunct="1"/>
            <a:r>
              <a:rPr lang="en-US" altLang="zh-CN" sz="4000" smtClean="0">
                <a:solidFill>
                  <a:srgbClr val="FF0000"/>
                </a:solidFill>
                <a:effectLst/>
                <a:latin typeface="微软雅黑" pitchFamily="34" charset="-122"/>
                <a:ea typeface="微软雅黑" pitchFamily="34" charset="-122"/>
              </a:rPr>
              <a:t>【</a:t>
            </a:r>
            <a:r>
              <a:rPr lang="zh-CN" altLang="en-US" sz="4000" smtClean="0">
                <a:solidFill>
                  <a:srgbClr val="FF0000"/>
                </a:solidFill>
                <a:effectLst/>
                <a:latin typeface="微软雅黑" pitchFamily="34" charset="-122"/>
                <a:ea typeface="微软雅黑" pitchFamily="34" charset="-122"/>
              </a:rPr>
              <a:t>能力要求</a:t>
            </a:r>
            <a:r>
              <a:rPr lang="en-US" altLang="zh-CN" sz="4000" smtClean="0">
                <a:solidFill>
                  <a:srgbClr val="FF0000"/>
                </a:solidFill>
                <a:effectLst/>
                <a:latin typeface="微软雅黑" pitchFamily="34" charset="-122"/>
                <a:ea typeface="微软雅黑" pitchFamily="34" charset="-122"/>
              </a:rPr>
              <a:t>】</a:t>
            </a:r>
            <a:r>
              <a:rPr lang="zh-CN" altLang="en-US" sz="4000" smtClean="0">
                <a:solidFill>
                  <a:srgbClr val="FF0000"/>
                </a:solidFill>
                <a:effectLst/>
                <a:latin typeface="微软雅黑" pitchFamily="34" charset="-122"/>
                <a:ea typeface="微软雅黑" pitchFamily="34" charset="-122"/>
              </a:rPr>
              <a:t>一、员工调动的管理</a:t>
            </a:r>
          </a:p>
        </p:txBody>
      </p:sp>
      <p:sp>
        <p:nvSpPr>
          <p:cNvPr id="191491" name="Rectangle 3"/>
          <p:cNvSpPr>
            <a:spLocks noGrp="1" noChangeArrowheads="1"/>
          </p:cNvSpPr>
          <p:nvPr>
            <p:ph type="body" idx="1"/>
          </p:nvPr>
        </p:nvSpPr>
        <p:spPr>
          <a:xfrm>
            <a:off x="632223" y="1463676"/>
            <a:ext cx="3939778" cy="4537075"/>
          </a:xfrm>
        </p:spPr>
        <p:txBody>
          <a:bodyPr/>
          <a:lstStyle/>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1</a:t>
            </a:r>
            <a:r>
              <a:rPr lang="zh-CN" altLang="en-US" sz="2400" b="0" smtClean="0">
                <a:solidFill>
                  <a:schemeClr val="tx1"/>
                </a:solidFill>
                <a:effectLst/>
                <a:latin typeface="微软雅黑" pitchFamily="34" charset="-122"/>
                <a:ea typeface="微软雅黑" pitchFamily="34" charset="-122"/>
              </a:rPr>
              <a:t>、对异地调动的管理（迁移成本）</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2</a:t>
            </a:r>
            <a:r>
              <a:rPr lang="zh-CN" altLang="en-US" sz="2400" b="0" smtClean="0">
                <a:solidFill>
                  <a:schemeClr val="tx1"/>
                </a:solidFill>
                <a:effectLst/>
                <a:latin typeface="微软雅黑" pitchFamily="34" charset="-122"/>
                <a:ea typeface="微软雅黑" pitchFamily="34" charset="-122"/>
              </a:rPr>
              <a:t>、对跨国调动的管理</a:t>
            </a:r>
          </a:p>
          <a:p>
            <a:pPr marL="0" indent="0" eaLnBrk="1" hangingPunct="1">
              <a:lnSpc>
                <a:spcPct val="150000"/>
              </a:lnSpc>
              <a:spcBef>
                <a:spcPct val="0"/>
              </a:spcBef>
              <a:buFontTx/>
              <a:buChar char="•"/>
            </a:pPr>
            <a:r>
              <a:rPr lang="zh-CN" altLang="en-US" sz="2400" b="0" smtClean="0">
                <a:solidFill>
                  <a:schemeClr val="tx1"/>
                </a:solidFill>
                <a:effectLst/>
                <a:latin typeface="微软雅黑" pitchFamily="34" charset="-122"/>
                <a:ea typeface="微软雅黑" pitchFamily="34" charset="-122"/>
              </a:rPr>
              <a:t>预先分派阶段</a:t>
            </a:r>
          </a:p>
          <a:p>
            <a:pPr marL="0" indent="0" eaLnBrk="1" hangingPunct="1">
              <a:lnSpc>
                <a:spcPct val="150000"/>
              </a:lnSpc>
              <a:spcBef>
                <a:spcPct val="0"/>
              </a:spcBef>
              <a:buFontTx/>
              <a:buChar char="•"/>
            </a:pPr>
            <a:r>
              <a:rPr lang="zh-CN" altLang="en-US" sz="2400" b="0" smtClean="0">
                <a:solidFill>
                  <a:schemeClr val="tx1"/>
                </a:solidFill>
                <a:effectLst/>
                <a:latin typeface="微软雅黑" pitchFamily="34" charset="-122"/>
                <a:ea typeface="微软雅黑" pitchFamily="34" charset="-122"/>
              </a:rPr>
              <a:t>出国旅途阶段</a:t>
            </a:r>
          </a:p>
          <a:p>
            <a:pPr marL="0" indent="0" eaLnBrk="1" hangingPunct="1">
              <a:lnSpc>
                <a:spcPct val="150000"/>
              </a:lnSpc>
              <a:spcBef>
                <a:spcPct val="0"/>
              </a:spcBef>
              <a:buFontTx/>
              <a:buChar char="•"/>
            </a:pPr>
            <a:r>
              <a:rPr lang="zh-CN" altLang="en-US" sz="2400" b="0" smtClean="0">
                <a:solidFill>
                  <a:schemeClr val="tx1"/>
                </a:solidFill>
                <a:effectLst/>
                <a:latin typeface="微软雅黑" pitchFamily="34" charset="-122"/>
                <a:ea typeface="微软雅黑" pitchFamily="34" charset="-122"/>
              </a:rPr>
              <a:t>履行职责阶段</a:t>
            </a:r>
          </a:p>
          <a:p>
            <a:pPr marL="0" indent="0" eaLnBrk="1" hangingPunct="1">
              <a:lnSpc>
                <a:spcPct val="150000"/>
              </a:lnSpc>
              <a:spcBef>
                <a:spcPct val="0"/>
              </a:spcBef>
              <a:buFontTx/>
              <a:buChar char="•"/>
            </a:pPr>
            <a:r>
              <a:rPr lang="zh-CN" altLang="en-US" sz="2400" b="0" smtClean="0">
                <a:solidFill>
                  <a:schemeClr val="tx1"/>
                </a:solidFill>
                <a:effectLst/>
                <a:latin typeface="微软雅黑" pitchFamily="34" charset="-122"/>
                <a:ea typeface="微软雅黑" pitchFamily="34" charset="-122"/>
              </a:rPr>
              <a:t>回国准备阶段</a:t>
            </a:r>
          </a:p>
          <a:p>
            <a:pPr marL="0" indent="0" eaLnBrk="1" hangingPunct="1">
              <a:lnSpc>
                <a:spcPct val="150000"/>
              </a:lnSpc>
              <a:spcBef>
                <a:spcPct val="0"/>
              </a:spcBef>
              <a:buFontTx/>
              <a:buChar char="•"/>
            </a:pPr>
            <a:r>
              <a:rPr lang="zh-CN" altLang="en-US" sz="2400" b="0" smtClean="0">
                <a:solidFill>
                  <a:schemeClr val="tx1"/>
                </a:solidFill>
                <a:effectLst/>
                <a:latin typeface="微软雅黑" pitchFamily="34" charset="-122"/>
                <a:ea typeface="微软雅黑" pitchFamily="34" charset="-122"/>
              </a:rPr>
              <a:t>回国旅途阶段</a:t>
            </a:r>
          </a:p>
          <a:p>
            <a:pPr marL="0" indent="0" eaLnBrk="1" hangingPunct="1">
              <a:lnSpc>
                <a:spcPct val="150000"/>
              </a:lnSpc>
              <a:spcBef>
                <a:spcPct val="0"/>
              </a:spcBef>
              <a:buFontTx/>
              <a:buChar char="•"/>
            </a:pPr>
            <a:r>
              <a:rPr lang="zh-CN" altLang="en-US" sz="2400" b="0" smtClean="0">
                <a:solidFill>
                  <a:schemeClr val="tx1"/>
                </a:solidFill>
                <a:effectLst/>
                <a:latin typeface="微软雅黑" pitchFamily="34" charset="-122"/>
                <a:ea typeface="微软雅黑" pitchFamily="34" charset="-122"/>
              </a:rPr>
              <a:t>回国后适应阶段</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500063" y="476250"/>
            <a:ext cx="4607719" cy="881063"/>
          </a:xfrm>
        </p:spPr>
        <p:txBody>
          <a:bodyPr>
            <a:normAutofit fontScale="90000"/>
          </a:bodyPr>
          <a:lstStyle/>
          <a:p>
            <a:pPr algn="l" eaLnBrk="1" hangingPunct="1"/>
            <a:r>
              <a:rPr lang="zh-CN" altLang="en-US" sz="4000" smtClean="0">
                <a:solidFill>
                  <a:srgbClr val="FF0000"/>
                </a:solidFill>
                <a:effectLst/>
                <a:latin typeface="微软雅黑" pitchFamily="34" charset="-122"/>
                <a:ea typeface="微软雅黑" pitchFamily="34" charset="-122"/>
              </a:rPr>
              <a:t>三、职业心理测试的种类</a:t>
            </a:r>
          </a:p>
        </p:txBody>
      </p:sp>
      <p:sp>
        <p:nvSpPr>
          <p:cNvPr id="128003" name="Rectangle 3"/>
          <p:cNvSpPr>
            <a:spLocks noGrp="1" noChangeArrowheads="1"/>
          </p:cNvSpPr>
          <p:nvPr>
            <p:ph type="body" idx="1"/>
          </p:nvPr>
        </p:nvSpPr>
        <p:spPr>
          <a:xfrm>
            <a:off x="392906" y="1357314"/>
            <a:ext cx="6996113" cy="4587875"/>
          </a:xfrm>
        </p:spPr>
        <p:txBody>
          <a:bodyPr>
            <a:normAutofit fontScale="92500" lnSpcReduction="10000"/>
          </a:bodyPr>
          <a:lstStyle/>
          <a:p>
            <a:pPr marL="0" indent="0" eaLnBrk="1" hangingPunct="1">
              <a:lnSpc>
                <a:spcPct val="150000"/>
              </a:lnSpc>
              <a:spcBef>
                <a:spcPct val="0"/>
              </a:spcBef>
              <a:buFontTx/>
              <a:buNone/>
            </a:pPr>
            <a:r>
              <a:rPr lang="zh-CN" altLang="en-US" sz="2400" b="0" smtClean="0">
                <a:solidFill>
                  <a:schemeClr val="tx1"/>
                </a:solidFill>
                <a:effectLst/>
                <a:latin typeface="微软雅黑" pitchFamily="34" charset="-122"/>
                <a:ea typeface="微软雅黑" pitchFamily="34" charset="-122"/>
              </a:rPr>
              <a:t>（一）学业成就测试（四六级英语考试）适用于选拔专业技术人员、科研人员，以确定其是否具备特定招聘岗位所需要的专业理论知识和专业技能。</a:t>
            </a:r>
          </a:p>
          <a:p>
            <a:pPr marL="0" indent="0" eaLnBrk="1" hangingPunct="1">
              <a:lnSpc>
                <a:spcPct val="150000"/>
              </a:lnSpc>
              <a:spcBef>
                <a:spcPct val="0"/>
              </a:spcBef>
              <a:buFontTx/>
              <a:buNone/>
            </a:pPr>
            <a:r>
              <a:rPr lang="zh-CN" altLang="en-US" sz="2400" b="0" smtClean="0">
                <a:solidFill>
                  <a:schemeClr val="tx1"/>
                </a:solidFill>
                <a:effectLst/>
                <a:latin typeface="微软雅黑" pitchFamily="34" charset="-122"/>
                <a:ea typeface="微软雅黑" pitchFamily="34" charset="-122"/>
              </a:rPr>
              <a:t>（二）职业兴趣测试</a:t>
            </a:r>
          </a:p>
          <a:p>
            <a:pPr marL="0" indent="0" eaLnBrk="1" hangingPunct="1">
              <a:lnSpc>
                <a:spcPct val="150000"/>
              </a:lnSpc>
              <a:spcBef>
                <a:spcPct val="0"/>
              </a:spcBef>
              <a:buFontTx/>
              <a:buNone/>
            </a:pPr>
            <a:r>
              <a:rPr lang="zh-CN" altLang="en-US" sz="2400" b="0" smtClean="0">
                <a:solidFill>
                  <a:schemeClr val="tx1"/>
                </a:solidFill>
                <a:effectLst/>
                <a:latin typeface="微软雅黑" pitchFamily="34" charset="-122"/>
                <a:ea typeface="微软雅黑" pitchFamily="34" charset="-122"/>
              </a:rPr>
              <a:t>（三）职业能力测试（一般能力与特殊能力）</a:t>
            </a:r>
          </a:p>
          <a:p>
            <a:pPr marL="0" indent="0" eaLnBrk="1" hangingPunct="1">
              <a:lnSpc>
                <a:spcPct val="150000"/>
              </a:lnSpc>
              <a:spcBef>
                <a:spcPct val="0"/>
              </a:spcBef>
              <a:buFontTx/>
              <a:buNone/>
            </a:pPr>
            <a:r>
              <a:rPr lang="zh-CN" altLang="en-US" sz="2400" b="0" smtClean="0">
                <a:solidFill>
                  <a:schemeClr val="tx1"/>
                </a:solidFill>
                <a:effectLst/>
                <a:latin typeface="微软雅黑" pitchFamily="34" charset="-122"/>
                <a:ea typeface="微软雅黑" pitchFamily="34" charset="-122"/>
              </a:rPr>
              <a:t>（四）职业人格测试：常用的测试方法有两种：自陈量表和投射技术。</a:t>
            </a:r>
          </a:p>
          <a:p>
            <a:pPr marL="0" indent="0" eaLnBrk="1" hangingPunct="1">
              <a:lnSpc>
                <a:spcPct val="150000"/>
              </a:lnSpc>
              <a:spcBef>
                <a:spcPct val="0"/>
              </a:spcBef>
              <a:buFontTx/>
              <a:buNone/>
            </a:pPr>
            <a:r>
              <a:rPr lang="zh-CN" altLang="en-US" sz="2400" b="0" smtClean="0">
                <a:solidFill>
                  <a:schemeClr val="tx1"/>
                </a:solidFill>
                <a:effectLst/>
                <a:latin typeface="微软雅黑" pitchFamily="34" charset="-122"/>
                <a:ea typeface="微软雅黑" pitchFamily="34" charset="-122"/>
              </a:rPr>
              <a:t>（五）投射测试（主观分析影响科学性、解释人为性、防御反应、应用不便、不客观）</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610792" y="500064"/>
            <a:ext cx="3907631" cy="954087"/>
          </a:xfrm>
        </p:spPr>
        <p:txBody>
          <a:bodyPr/>
          <a:lstStyle/>
          <a:p>
            <a:pPr algn="l" eaLnBrk="1" hangingPunct="1"/>
            <a:r>
              <a:rPr lang="zh-CN" altLang="en-US" sz="4000" smtClean="0">
                <a:solidFill>
                  <a:srgbClr val="FF0000"/>
                </a:solidFill>
                <a:effectLst/>
                <a:latin typeface="微软雅黑" pitchFamily="34" charset="-122"/>
                <a:ea typeface="微软雅黑" pitchFamily="34" charset="-122"/>
              </a:rPr>
              <a:t>二、员工处罚的管理</a:t>
            </a:r>
          </a:p>
        </p:txBody>
      </p:sp>
      <p:sp>
        <p:nvSpPr>
          <p:cNvPr id="192515" name="Rectangle 3"/>
          <p:cNvSpPr>
            <a:spLocks noGrp="1" noChangeArrowheads="1"/>
          </p:cNvSpPr>
          <p:nvPr>
            <p:ph type="body" idx="1"/>
          </p:nvPr>
        </p:nvSpPr>
        <p:spPr>
          <a:xfrm>
            <a:off x="683419" y="1438275"/>
            <a:ext cx="5335191" cy="2444750"/>
          </a:xfrm>
        </p:spPr>
        <p:txBody>
          <a:bodyPr/>
          <a:lstStyle/>
          <a:p>
            <a:pPr eaLnBrk="1" hangingPunct="1">
              <a:lnSpc>
                <a:spcPct val="150000"/>
              </a:lnSpc>
              <a:spcBef>
                <a:spcPct val="0"/>
              </a:spcBef>
              <a:buFont typeface="Wingdings" pitchFamily="2" charset="2"/>
              <a:buChar char="l"/>
            </a:pPr>
            <a:r>
              <a:rPr lang="zh-CN" altLang="en-US" sz="2400" b="0" smtClean="0">
                <a:solidFill>
                  <a:schemeClr val="tx1"/>
                </a:solidFill>
                <a:effectLst/>
                <a:latin typeface="微软雅黑" pitchFamily="34" charset="-122"/>
                <a:ea typeface="微软雅黑" pitchFamily="34" charset="-122"/>
              </a:rPr>
              <a:t>谈话即批评</a:t>
            </a:r>
          </a:p>
          <a:p>
            <a:pPr eaLnBrk="1" hangingPunct="1">
              <a:lnSpc>
                <a:spcPct val="150000"/>
              </a:lnSpc>
              <a:spcBef>
                <a:spcPct val="0"/>
              </a:spcBef>
              <a:buFont typeface="Wingdings" pitchFamily="2" charset="2"/>
              <a:buChar char="l"/>
            </a:pPr>
            <a:r>
              <a:rPr lang="zh-CN" altLang="en-US" sz="2400" b="0" smtClean="0">
                <a:solidFill>
                  <a:schemeClr val="tx1"/>
                </a:solidFill>
                <a:effectLst/>
                <a:latin typeface="微软雅黑" pitchFamily="34" charset="-122"/>
                <a:ea typeface="微软雅黑" pitchFamily="34" charset="-122"/>
              </a:rPr>
              <a:t>警告</a:t>
            </a:r>
          </a:p>
          <a:p>
            <a:pPr eaLnBrk="1" hangingPunct="1">
              <a:lnSpc>
                <a:spcPct val="150000"/>
              </a:lnSpc>
              <a:spcBef>
                <a:spcPct val="0"/>
              </a:spcBef>
              <a:buFont typeface="Wingdings" pitchFamily="2" charset="2"/>
              <a:buChar char="l"/>
            </a:pPr>
            <a:r>
              <a:rPr lang="zh-CN" altLang="en-US" sz="2400" b="0" smtClean="0">
                <a:solidFill>
                  <a:schemeClr val="tx1"/>
                </a:solidFill>
                <a:effectLst/>
                <a:latin typeface="微软雅黑" pitchFamily="34" charset="-122"/>
                <a:ea typeface="微软雅黑" pitchFamily="34" charset="-122"/>
              </a:rPr>
              <a:t>惩戒性调动或降职，优点：具有公开性和警示性</a:t>
            </a:r>
          </a:p>
          <a:p>
            <a:pPr eaLnBrk="1" hangingPunct="1">
              <a:lnSpc>
                <a:spcPct val="150000"/>
              </a:lnSpc>
              <a:spcBef>
                <a:spcPct val="0"/>
              </a:spcBef>
              <a:buFont typeface="Wingdings" pitchFamily="2" charset="2"/>
              <a:buChar char="l"/>
            </a:pPr>
            <a:r>
              <a:rPr lang="zh-CN" altLang="en-US" sz="2400" b="0" smtClean="0">
                <a:solidFill>
                  <a:schemeClr val="tx1"/>
                </a:solidFill>
                <a:effectLst/>
                <a:latin typeface="微软雅黑" pitchFamily="34" charset="-122"/>
                <a:ea typeface="微软雅黑" pitchFamily="34" charset="-122"/>
              </a:rPr>
              <a:t>暂时停职</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7219" y="1000125"/>
            <a:ext cx="2625329" cy="877888"/>
          </a:xfrm>
        </p:spPr>
        <p:txBody>
          <a:bodyPr/>
          <a:lstStyle/>
          <a:p>
            <a:pPr algn="l">
              <a:defRPr/>
            </a:pPr>
            <a:r>
              <a:rPr lang="zh-CN" altLang="zh-CN" dirty="0">
                <a:solidFill>
                  <a:srgbClr val="FF0000"/>
                </a:solidFill>
                <a:effectLst/>
                <a:ea typeface="微软雅黑"/>
              </a:rPr>
              <a:t>招聘与配置</a:t>
            </a:r>
            <a:endParaRPr lang="zh-CN" altLang="en-US" dirty="0"/>
          </a:p>
        </p:txBody>
      </p:sp>
      <p:sp>
        <p:nvSpPr>
          <p:cNvPr id="193539" name="内容占位符 2"/>
          <p:cNvSpPr>
            <a:spLocks noGrp="1"/>
          </p:cNvSpPr>
          <p:nvPr>
            <p:ph idx="1"/>
          </p:nvPr>
        </p:nvSpPr>
        <p:spPr>
          <a:xfrm>
            <a:off x="607219" y="2163764"/>
            <a:ext cx="5211366" cy="795337"/>
          </a:xfrm>
        </p:spPr>
        <p:txBody>
          <a:bodyPr/>
          <a:lstStyle/>
          <a:p>
            <a:pPr marL="0" indent="0" algn="just">
              <a:buFontTx/>
              <a:buNone/>
            </a:pPr>
            <a:r>
              <a:rPr lang="zh-CN" altLang="zh-CN" sz="4000" smtClean="0">
                <a:solidFill>
                  <a:srgbClr val="000000"/>
                </a:solidFill>
                <a:effectLst/>
                <a:latin typeface="微软雅黑" pitchFamily="34" charset="-122"/>
                <a:ea typeface="微软雅黑" pitchFamily="34" charset="-122"/>
              </a:rPr>
              <a:t>第</a:t>
            </a:r>
            <a:r>
              <a:rPr lang="zh-CN" altLang="en-US" sz="4000" smtClean="0">
                <a:solidFill>
                  <a:srgbClr val="000000"/>
                </a:solidFill>
                <a:effectLst/>
                <a:latin typeface="微软雅黑" pitchFamily="34" charset="-122"/>
                <a:ea typeface="微软雅黑" pitchFamily="34" charset="-122"/>
              </a:rPr>
              <a:t>四</a:t>
            </a:r>
            <a:r>
              <a:rPr lang="zh-CN" altLang="zh-CN" sz="4000" smtClean="0">
                <a:solidFill>
                  <a:srgbClr val="000000"/>
                </a:solidFill>
                <a:effectLst/>
                <a:latin typeface="微软雅黑" pitchFamily="34" charset="-122"/>
                <a:ea typeface="微软雅黑" pitchFamily="34" charset="-122"/>
              </a:rPr>
              <a:t>节</a:t>
            </a:r>
            <a:r>
              <a:rPr lang="en-US" altLang="zh-CN" sz="4000" smtClean="0">
                <a:solidFill>
                  <a:srgbClr val="000000"/>
                </a:solidFill>
                <a:effectLst/>
                <a:latin typeface="微软雅黑" pitchFamily="34" charset="-122"/>
                <a:ea typeface="微软雅黑" pitchFamily="34" charset="-122"/>
              </a:rPr>
              <a:t>  </a:t>
            </a:r>
            <a:r>
              <a:rPr lang="zh-CN" altLang="en-US" sz="4000" smtClean="0">
                <a:solidFill>
                  <a:srgbClr val="000000"/>
                </a:solidFill>
                <a:effectLst/>
                <a:latin typeface="微软雅黑" pitchFamily="34" charset="-122"/>
                <a:ea typeface="微软雅黑" pitchFamily="34" charset="-122"/>
              </a:rPr>
              <a:t>人力资源流动管理</a:t>
            </a:r>
            <a:endParaRPr lang="zh-CN" altLang="zh-CN" sz="4000" smtClean="0">
              <a:effectLst/>
              <a:latin typeface="微软雅黑" pitchFamily="34" charset="-122"/>
              <a:ea typeface="微软雅黑" pitchFamily="34" charset="-122"/>
              <a:cs typeface="Times New Roman" pitchFamily="18" charset="0"/>
            </a:endParaRPr>
          </a:p>
        </p:txBody>
      </p:sp>
      <p:sp>
        <p:nvSpPr>
          <p:cNvPr id="193540" name="TextBox 3"/>
          <p:cNvSpPr txBox="1">
            <a:spLocks noChangeArrowheads="1"/>
          </p:cNvSpPr>
          <p:nvPr/>
        </p:nvSpPr>
        <p:spPr bwMode="auto">
          <a:xfrm>
            <a:off x="628650" y="3386139"/>
            <a:ext cx="5818585" cy="1323439"/>
          </a:xfrm>
          <a:prstGeom prst="rect">
            <a:avLst/>
          </a:prstGeom>
          <a:noFill/>
          <a:ln w="9525">
            <a:noFill/>
            <a:miter lim="800000"/>
            <a:headEnd/>
            <a:tailEnd/>
          </a:ln>
        </p:spPr>
        <p:txBody>
          <a:bodyPr>
            <a:spAutoFit/>
          </a:bodyPr>
          <a:lstStyle/>
          <a:p>
            <a:pPr algn="just"/>
            <a:r>
              <a:rPr lang="zh-CN" altLang="zh-CN" sz="4000">
                <a:solidFill>
                  <a:srgbClr val="FF0000"/>
                </a:solidFill>
                <a:latin typeface="微软雅黑" pitchFamily="34" charset="-122"/>
                <a:ea typeface="微软雅黑" pitchFamily="34" charset="-122"/>
              </a:rPr>
              <a:t>第三单元</a:t>
            </a:r>
            <a:r>
              <a:rPr lang="en-US" altLang="zh-CN" sz="4000">
                <a:solidFill>
                  <a:srgbClr val="FF0000"/>
                </a:solidFill>
                <a:latin typeface="微软雅黑" pitchFamily="34" charset="-122"/>
                <a:ea typeface="微软雅黑" pitchFamily="34" charset="-122"/>
              </a:rPr>
              <a:t>  </a:t>
            </a:r>
            <a:r>
              <a:rPr lang="zh-CN" altLang="zh-CN" sz="4000">
                <a:solidFill>
                  <a:srgbClr val="FF0000"/>
                </a:solidFill>
                <a:latin typeface="微软雅黑" pitchFamily="34" charset="-122"/>
                <a:ea typeface="微软雅黑" pitchFamily="34" charset="-122"/>
              </a:rPr>
              <a:t>员工流动率计算与分析</a:t>
            </a:r>
            <a:endParaRPr lang="zh-CN" altLang="zh-CN" sz="4000">
              <a:solidFill>
                <a:srgbClr val="FF0000"/>
              </a:solidFill>
              <a:latin typeface="微软雅黑" pitchFamily="34" charset="-122"/>
              <a:ea typeface="微软雅黑" pitchFamily="34" charset="-122"/>
              <a:cs typeface="Times New Roman" pitchFamily="18" charset="0"/>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553641" y="484188"/>
            <a:ext cx="6372225" cy="857250"/>
          </a:xfrm>
        </p:spPr>
        <p:txBody>
          <a:bodyPr/>
          <a:lstStyle/>
          <a:p>
            <a:pPr algn="l" eaLnBrk="1" hangingPunct="1">
              <a:lnSpc>
                <a:spcPct val="150000"/>
              </a:lnSpc>
            </a:pPr>
            <a:r>
              <a:rPr lang="zh-CN" altLang="en-US" sz="4000" smtClean="0">
                <a:solidFill>
                  <a:srgbClr val="FF0000"/>
                </a:solidFill>
                <a:effectLst/>
                <a:latin typeface="微软雅黑" pitchFamily="34" charset="-122"/>
                <a:ea typeface="微软雅黑" pitchFamily="34" charset="-122"/>
              </a:rPr>
              <a:t>企业员工流动率统计调查的基本内容</a:t>
            </a:r>
          </a:p>
        </p:txBody>
      </p:sp>
      <p:sp>
        <p:nvSpPr>
          <p:cNvPr id="194563" name="Rectangle 3"/>
          <p:cNvSpPr>
            <a:spLocks noGrp="1" noChangeArrowheads="1"/>
          </p:cNvSpPr>
          <p:nvPr>
            <p:ph type="body" idx="1"/>
          </p:nvPr>
        </p:nvSpPr>
        <p:spPr>
          <a:xfrm>
            <a:off x="660797" y="1412875"/>
            <a:ext cx="3857625" cy="2516188"/>
          </a:xfrm>
        </p:spPr>
        <p:txBody>
          <a:bodyPr/>
          <a:lstStyle/>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1</a:t>
            </a:r>
            <a:r>
              <a:rPr lang="zh-CN" altLang="en-US" sz="2400" b="0" smtClean="0">
                <a:solidFill>
                  <a:schemeClr val="tx1"/>
                </a:solidFill>
                <a:effectLst/>
                <a:latin typeface="微软雅黑" pitchFamily="34" charset="-122"/>
                <a:ea typeface="微软雅黑" pitchFamily="34" charset="-122"/>
              </a:rPr>
              <a:t>、企业工作条件和环境方面的因素</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2</a:t>
            </a:r>
            <a:r>
              <a:rPr lang="zh-CN" altLang="en-US" sz="2400" b="0" smtClean="0">
                <a:solidFill>
                  <a:schemeClr val="tx1"/>
                </a:solidFill>
                <a:effectLst/>
                <a:latin typeface="微软雅黑" pitchFamily="34" charset="-122"/>
                <a:ea typeface="微软雅黑" pitchFamily="34" charset="-122"/>
              </a:rPr>
              <a:t>、员工家族生活方面的影响因素</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3</a:t>
            </a:r>
            <a:r>
              <a:rPr lang="zh-CN" altLang="en-US" sz="2400" b="0" smtClean="0">
                <a:solidFill>
                  <a:schemeClr val="tx1"/>
                </a:solidFill>
                <a:effectLst/>
                <a:latin typeface="微软雅黑" pitchFamily="34" charset="-122"/>
                <a:ea typeface="微软雅黑" pitchFamily="34" charset="-122"/>
              </a:rPr>
              <a:t>、员工个人发展方面的影响因素</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4</a:t>
            </a:r>
            <a:r>
              <a:rPr lang="zh-CN" altLang="en-US" sz="2400" b="0" smtClean="0">
                <a:solidFill>
                  <a:schemeClr val="tx1"/>
                </a:solidFill>
                <a:effectLst/>
                <a:latin typeface="微软雅黑" pitchFamily="34" charset="-122"/>
                <a:ea typeface="微软雅黑" pitchFamily="34" charset="-122"/>
              </a:rPr>
              <a:t>、其他影响员工流动的因素</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339328" y="547688"/>
            <a:ext cx="6032897" cy="881062"/>
          </a:xfrm>
        </p:spPr>
        <p:txBody>
          <a:bodyPr/>
          <a:lstStyle/>
          <a:p>
            <a:pPr algn="l" eaLnBrk="1" hangingPunct="1"/>
            <a:r>
              <a:rPr lang="en-US" altLang="zh-CN" sz="4000" smtClean="0">
                <a:solidFill>
                  <a:srgbClr val="FF0000"/>
                </a:solidFill>
                <a:effectLst/>
                <a:latin typeface="微软雅黑" pitchFamily="34" charset="-122"/>
                <a:ea typeface="微软雅黑" pitchFamily="34" charset="-122"/>
              </a:rPr>
              <a:t>【</a:t>
            </a:r>
            <a:r>
              <a:rPr lang="zh-CN" altLang="en-US" sz="4000" smtClean="0">
                <a:solidFill>
                  <a:srgbClr val="FF0000"/>
                </a:solidFill>
                <a:effectLst/>
                <a:latin typeface="微软雅黑" pitchFamily="34" charset="-122"/>
                <a:ea typeface="微软雅黑" pitchFamily="34" charset="-122"/>
              </a:rPr>
              <a:t>能力要求</a:t>
            </a:r>
            <a:r>
              <a:rPr lang="en-US" altLang="zh-CN" sz="4000" smtClean="0">
                <a:solidFill>
                  <a:srgbClr val="FF0000"/>
                </a:solidFill>
                <a:effectLst/>
                <a:latin typeface="微软雅黑" pitchFamily="34" charset="-122"/>
                <a:ea typeface="微软雅黑" pitchFamily="34" charset="-122"/>
              </a:rPr>
              <a:t>】</a:t>
            </a:r>
            <a:r>
              <a:rPr lang="zh-CN" altLang="en-US" sz="4000" smtClean="0">
                <a:solidFill>
                  <a:srgbClr val="FF0000"/>
                </a:solidFill>
                <a:effectLst/>
                <a:latin typeface="微软雅黑" pitchFamily="34" charset="-122"/>
                <a:ea typeface="微软雅黑" pitchFamily="34" charset="-122"/>
              </a:rPr>
              <a:t>一、总流动率的计算</a:t>
            </a:r>
          </a:p>
        </p:txBody>
      </p:sp>
      <p:sp>
        <p:nvSpPr>
          <p:cNvPr id="195587" name="Rectangle 3"/>
          <p:cNvSpPr>
            <a:spLocks noGrp="1" noChangeArrowheads="1"/>
          </p:cNvSpPr>
          <p:nvPr>
            <p:ph type="body" idx="1"/>
          </p:nvPr>
        </p:nvSpPr>
        <p:spPr>
          <a:xfrm>
            <a:off x="576263" y="1484313"/>
            <a:ext cx="6674644" cy="4445000"/>
          </a:xfrm>
        </p:spPr>
        <p:txBody>
          <a:bodyPr/>
          <a:lstStyle/>
          <a:p>
            <a:pPr eaLnBrk="1" hangingPunct="1">
              <a:lnSpc>
                <a:spcPct val="150000"/>
              </a:lnSpc>
              <a:spcBef>
                <a:spcPct val="0"/>
              </a:spcBef>
              <a:buFont typeface="Wingdings" pitchFamily="2" charset="2"/>
              <a:buChar char="l"/>
            </a:pPr>
            <a:r>
              <a:rPr lang="zh-CN" altLang="en-US" sz="2400" b="0" smtClean="0">
                <a:solidFill>
                  <a:schemeClr val="tx1"/>
                </a:solidFill>
                <a:effectLst/>
                <a:latin typeface="微软雅黑" pitchFamily="34" charset="-122"/>
                <a:ea typeface="微软雅黑" pitchFamily="34" charset="-122"/>
              </a:rPr>
              <a:t>员工总流动率</a:t>
            </a:r>
            <a:r>
              <a:rPr lang="en-US" altLang="zh-CN" sz="2400" b="0" smtClean="0">
                <a:solidFill>
                  <a:schemeClr val="tx1"/>
                </a:solidFill>
                <a:effectLst/>
                <a:latin typeface="微软雅黑" pitchFamily="34" charset="-122"/>
                <a:ea typeface="微软雅黑" pitchFamily="34" charset="-122"/>
              </a:rPr>
              <a:t>=</a:t>
            </a:r>
            <a:r>
              <a:rPr lang="zh-CN" altLang="en-US" sz="2400" b="0" smtClean="0">
                <a:solidFill>
                  <a:schemeClr val="tx1"/>
                </a:solidFill>
                <a:effectLst/>
                <a:latin typeface="微软雅黑" pitchFamily="34" charset="-122"/>
                <a:ea typeface="微软雅黑" pitchFamily="34" charset="-122"/>
              </a:rPr>
              <a:t>（某时期内员工流动总数</a:t>
            </a:r>
            <a:r>
              <a:rPr lang="en-US" altLang="zh-CN" sz="2400" b="0" smtClean="0">
                <a:solidFill>
                  <a:schemeClr val="tx1"/>
                </a:solidFill>
                <a:effectLst/>
                <a:latin typeface="微软雅黑" pitchFamily="34" charset="-122"/>
                <a:ea typeface="微软雅黑" pitchFamily="34" charset="-122"/>
              </a:rPr>
              <a:t>÷</a:t>
            </a:r>
            <a:r>
              <a:rPr lang="zh-CN" altLang="en-US" sz="2400" b="0" smtClean="0">
                <a:solidFill>
                  <a:schemeClr val="tx1"/>
                </a:solidFill>
                <a:effectLst/>
                <a:latin typeface="微软雅黑" pitchFamily="34" charset="-122"/>
                <a:ea typeface="微软雅黑" pitchFamily="34" charset="-122"/>
              </a:rPr>
              <a:t>同期员工平均人数）</a:t>
            </a:r>
            <a:r>
              <a:rPr lang="en-US" altLang="zh-CN" sz="2400" b="0" smtClean="0">
                <a:solidFill>
                  <a:schemeClr val="tx1"/>
                </a:solidFill>
                <a:effectLst/>
                <a:latin typeface="微软雅黑" pitchFamily="34" charset="-122"/>
                <a:ea typeface="微软雅黑" pitchFamily="34" charset="-122"/>
              </a:rPr>
              <a:t>×100%</a:t>
            </a:r>
          </a:p>
          <a:p>
            <a:pPr eaLnBrk="1" hangingPunct="1">
              <a:lnSpc>
                <a:spcPct val="150000"/>
              </a:lnSpc>
              <a:spcBef>
                <a:spcPct val="0"/>
              </a:spcBef>
              <a:buFont typeface="Wingdings" pitchFamily="2" charset="2"/>
              <a:buChar char="l"/>
            </a:pPr>
            <a:r>
              <a:rPr lang="zh-CN" altLang="en-US" sz="2400" b="0" smtClean="0">
                <a:solidFill>
                  <a:schemeClr val="tx1"/>
                </a:solidFill>
                <a:effectLst/>
                <a:latin typeface="微软雅黑" pitchFamily="34" charset="-122"/>
                <a:ea typeface="微软雅黑" pitchFamily="34" charset="-122"/>
              </a:rPr>
              <a:t>主动辞职率</a:t>
            </a:r>
            <a:r>
              <a:rPr lang="en-US" altLang="zh-CN" sz="2400" b="0" smtClean="0">
                <a:solidFill>
                  <a:schemeClr val="tx1"/>
                </a:solidFill>
                <a:effectLst/>
                <a:latin typeface="微软雅黑" pitchFamily="34" charset="-122"/>
                <a:ea typeface="微软雅黑" pitchFamily="34" charset="-122"/>
              </a:rPr>
              <a:t>=</a:t>
            </a:r>
            <a:r>
              <a:rPr lang="zh-CN" altLang="en-US" sz="2400" b="0" smtClean="0">
                <a:solidFill>
                  <a:schemeClr val="tx1"/>
                </a:solidFill>
                <a:effectLst/>
                <a:latin typeface="微软雅黑" pitchFamily="34" charset="-122"/>
                <a:ea typeface="微软雅黑" pitchFamily="34" charset="-122"/>
              </a:rPr>
              <a:t>（某时期内主动辞职员工总数</a:t>
            </a:r>
            <a:r>
              <a:rPr lang="en-US" altLang="zh-CN" sz="2400" b="0" smtClean="0">
                <a:solidFill>
                  <a:schemeClr val="tx1"/>
                </a:solidFill>
                <a:effectLst/>
                <a:latin typeface="微软雅黑" pitchFamily="34" charset="-122"/>
                <a:ea typeface="微软雅黑" pitchFamily="34" charset="-122"/>
              </a:rPr>
              <a:t>÷</a:t>
            </a:r>
            <a:r>
              <a:rPr lang="zh-CN" altLang="en-US" sz="2400" b="0" smtClean="0">
                <a:solidFill>
                  <a:schemeClr val="tx1"/>
                </a:solidFill>
                <a:effectLst/>
                <a:latin typeface="微软雅黑" pitchFamily="34" charset="-122"/>
                <a:ea typeface="微软雅黑" pitchFamily="34" charset="-122"/>
              </a:rPr>
              <a:t>同期员工平均人数）</a:t>
            </a:r>
            <a:r>
              <a:rPr lang="en-US" altLang="zh-CN" sz="2400" b="0" smtClean="0">
                <a:solidFill>
                  <a:schemeClr val="tx1"/>
                </a:solidFill>
                <a:effectLst/>
                <a:latin typeface="微软雅黑" pitchFamily="34" charset="-122"/>
                <a:ea typeface="微软雅黑" pitchFamily="34" charset="-122"/>
              </a:rPr>
              <a:t>×100%</a:t>
            </a:r>
          </a:p>
          <a:p>
            <a:pPr eaLnBrk="1" hangingPunct="1">
              <a:lnSpc>
                <a:spcPct val="150000"/>
              </a:lnSpc>
              <a:spcBef>
                <a:spcPct val="0"/>
              </a:spcBef>
              <a:buFont typeface="Wingdings" pitchFamily="2" charset="2"/>
              <a:buChar char="l"/>
            </a:pPr>
            <a:r>
              <a:rPr lang="zh-CN" altLang="en-US" sz="2400" b="0" smtClean="0">
                <a:solidFill>
                  <a:schemeClr val="tx1"/>
                </a:solidFill>
                <a:effectLst/>
                <a:latin typeface="微软雅黑" pitchFamily="34" charset="-122"/>
                <a:ea typeface="微软雅黑" pitchFamily="34" charset="-122"/>
              </a:rPr>
              <a:t>被动离职率</a:t>
            </a:r>
            <a:r>
              <a:rPr lang="en-US" altLang="zh-CN" sz="2400" b="0" smtClean="0">
                <a:solidFill>
                  <a:schemeClr val="tx1"/>
                </a:solidFill>
                <a:effectLst/>
                <a:latin typeface="微软雅黑" pitchFamily="34" charset="-122"/>
                <a:ea typeface="微软雅黑" pitchFamily="34" charset="-122"/>
              </a:rPr>
              <a:t>=</a:t>
            </a:r>
            <a:r>
              <a:rPr lang="zh-CN" altLang="en-US" sz="2400" b="0" smtClean="0">
                <a:solidFill>
                  <a:schemeClr val="tx1"/>
                </a:solidFill>
                <a:effectLst/>
                <a:latin typeface="微软雅黑" pitchFamily="34" charset="-122"/>
                <a:ea typeface="微软雅黑" pitchFamily="34" charset="-122"/>
              </a:rPr>
              <a:t>（某时期内被动离职员工总数</a:t>
            </a:r>
            <a:r>
              <a:rPr lang="en-US" altLang="zh-CN" sz="2400" b="0" smtClean="0">
                <a:solidFill>
                  <a:schemeClr val="tx1"/>
                </a:solidFill>
                <a:effectLst/>
                <a:latin typeface="微软雅黑" pitchFamily="34" charset="-122"/>
                <a:ea typeface="微软雅黑" pitchFamily="34" charset="-122"/>
              </a:rPr>
              <a:t>÷</a:t>
            </a:r>
            <a:r>
              <a:rPr lang="zh-CN" altLang="en-US" sz="2400" b="0" smtClean="0">
                <a:solidFill>
                  <a:schemeClr val="tx1"/>
                </a:solidFill>
                <a:effectLst/>
                <a:latin typeface="微软雅黑" pitchFamily="34" charset="-122"/>
                <a:ea typeface="微软雅黑" pitchFamily="34" charset="-122"/>
              </a:rPr>
              <a:t>同期员工平均人数）</a:t>
            </a:r>
            <a:r>
              <a:rPr lang="en-US" altLang="zh-CN" sz="2400" b="0" smtClean="0">
                <a:solidFill>
                  <a:schemeClr val="tx1"/>
                </a:solidFill>
                <a:effectLst/>
                <a:latin typeface="微软雅黑" pitchFamily="34" charset="-122"/>
                <a:ea typeface="微软雅黑" pitchFamily="34" charset="-122"/>
              </a:rPr>
              <a:t>×100%</a:t>
            </a:r>
          </a:p>
          <a:p>
            <a:pPr eaLnBrk="1" hangingPunct="1">
              <a:lnSpc>
                <a:spcPct val="150000"/>
              </a:lnSpc>
              <a:spcBef>
                <a:spcPct val="0"/>
              </a:spcBef>
              <a:buFont typeface="Wingdings" pitchFamily="2" charset="2"/>
              <a:buChar char="l"/>
            </a:pPr>
            <a:r>
              <a:rPr lang="zh-CN" altLang="en-US" sz="2400" b="0" smtClean="0">
                <a:solidFill>
                  <a:schemeClr val="tx1"/>
                </a:solidFill>
                <a:effectLst/>
                <a:latin typeface="微软雅黑" pitchFamily="34" charset="-122"/>
                <a:ea typeface="微软雅黑" pitchFamily="34" charset="-122"/>
              </a:rPr>
              <a:t>员工辞退率</a:t>
            </a:r>
            <a:r>
              <a:rPr lang="en-US" altLang="zh-CN" sz="2400" b="0" smtClean="0">
                <a:solidFill>
                  <a:schemeClr val="tx1"/>
                </a:solidFill>
                <a:effectLst/>
                <a:latin typeface="微软雅黑" pitchFamily="34" charset="-122"/>
                <a:ea typeface="微软雅黑" pitchFamily="34" charset="-122"/>
              </a:rPr>
              <a:t>=</a:t>
            </a:r>
            <a:r>
              <a:rPr lang="zh-CN" altLang="en-US" sz="2400" b="0" smtClean="0">
                <a:solidFill>
                  <a:schemeClr val="tx1"/>
                </a:solidFill>
                <a:effectLst/>
                <a:latin typeface="微软雅黑" pitchFamily="34" charset="-122"/>
                <a:ea typeface="微软雅黑" pitchFamily="34" charset="-122"/>
              </a:rPr>
              <a:t>（某时期内因某种原因被辞退员工总数</a:t>
            </a:r>
            <a:r>
              <a:rPr lang="en-US" altLang="zh-CN" sz="2400" b="0" smtClean="0">
                <a:solidFill>
                  <a:schemeClr val="tx1"/>
                </a:solidFill>
                <a:effectLst/>
                <a:latin typeface="微软雅黑" pitchFamily="34" charset="-122"/>
                <a:ea typeface="微软雅黑" pitchFamily="34" charset="-122"/>
              </a:rPr>
              <a:t>÷</a:t>
            </a:r>
            <a:r>
              <a:rPr lang="zh-CN" altLang="en-US" sz="2400" b="0" smtClean="0">
                <a:solidFill>
                  <a:schemeClr val="tx1"/>
                </a:solidFill>
                <a:effectLst/>
                <a:latin typeface="微软雅黑" pitchFamily="34" charset="-122"/>
                <a:ea typeface="微软雅黑" pitchFamily="34" charset="-122"/>
              </a:rPr>
              <a:t>同期员工平均人数）</a:t>
            </a:r>
            <a:r>
              <a:rPr lang="en-US" altLang="zh-CN" sz="2400" b="0" smtClean="0">
                <a:solidFill>
                  <a:schemeClr val="tx1"/>
                </a:solidFill>
                <a:effectLst/>
                <a:latin typeface="微软雅黑" pitchFamily="34" charset="-122"/>
                <a:ea typeface="微软雅黑" pitchFamily="34" charset="-122"/>
              </a:rPr>
              <a:t>×100%</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610791" y="620714"/>
            <a:ext cx="4550569" cy="808037"/>
          </a:xfrm>
        </p:spPr>
        <p:txBody>
          <a:bodyPr/>
          <a:lstStyle/>
          <a:p>
            <a:pPr algn="l" eaLnBrk="1" hangingPunct="1"/>
            <a:r>
              <a:rPr lang="zh-CN" altLang="en-US" sz="4000" smtClean="0">
                <a:solidFill>
                  <a:srgbClr val="FF0000"/>
                </a:solidFill>
                <a:effectLst/>
                <a:latin typeface="微软雅黑" pitchFamily="34" charset="-122"/>
                <a:ea typeface="微软雅黑" pitchFamily="34" charset="-122"/>
              </a:rPr>
              <a:t>二、员工留存率与流失率</a:t>
            </a:r>
          </a:p>
        </p:txBody>
      </p:sp>
      <p:sp>
        <p:nvSpPr>
          <p:cNvPr id="196611" name="Rectangle 3"/>
          <p:cNvSpPr>
            <a:spLocks noGrp="1" noChangeArrowheads="1"/>
          </p:cNvSpPr>
          <p:nvPr>
            <p:ph type="body" idx="1"/>
          </p:nvPr>
        </p:nvSpPr>
        <p:spPr>
          <a:xfrm>
            <a:off x="652463" y="1484313"/>
            <a:ext cx="5526881" cy="2944812"/>
          </a:xfrm>
        </p:spPr>
        <p:txBody>
          <a:bodyPr/>
          <a:lstStyle/>
          <a:p>
            <a:pPr eaLnBrk="1" hangingPunct="1">
              <a:lnSpc>
                <a:spcPct val="150000"/>
              </a:lnSpc>
              <a:spcBef>
                <a:spcPct val="0"/>
              </a:spcBef>
              <a:buFont typeface="Wingdings" pitchFamily="2" charset="2"/>
              <a:buChar char="l"/>
            </a:pPr>
            <a:r>
              <a:rPr lang="zh-CN" altLang="en-US" sz="2400" b="0" smtClean="0">
                <a:solidFill>
                  <a:schemeClr val="tx1"/>
                </a:solidFill>
                <a:effectLst/>
                <a:latin typeface="微软雅黑" pitchFamily="34" charset="-122"/>
                <a:ea typeface="微软雅黑" pitchFamily="34" charset="-122"/>
              </a:rPr>
              <a:t>员工流失率</a:t>
            </a:r>
            <a:r>
              <a:rPr lang="en-US" altLang="zh-CN" sz="2400" b="0" smtClean="0">
                <a:solidFill>
                  <a:schemeClr val="tx1"/>
                </a:solidFill>
                <a:effectLst/>
                <a:latin typeface="微软雅黑" pitchFamily="34" charset="-122"/>
                <a:ea typeface="微软雅黑" pitchFamily="34" charset="-122"/>
              </a:rPr>
              <a:t>=</a:t>
            </a:r>
            <a:r>
              <a:rPr lang="zh-CN" altLang="en-US" sz="2400" b="0" smtClean="0">
                <a:solidFill>
                  <a:schemeClr val="tx1"/>
                </a:solidFill>
                <a:effectLst/>
                <a:latin typeface="微软雅黑" pitchFamily="34" charset="-122"/>
                <a:ea typeface="微软雅黑" pitchFamily="34" charset="-122"/>
              </a:rPr>
              <a:t>（某时期内某类别流出员工数</a:t>
            </a:r>
            <a:r>
              <a:rPr lang="en-US" altLang="zh-CN" sz="2400" b="0" smtClean="0">
                <a:solidFill>
                  <a:schemeClr val="tx1"/>
                </a:solidFill>
                <a:effectLst/>
                <a:latin typeface="微软雅黑" pitchFamily="34" charset="-122"/>
                <a:ea typeface="微软雅黑" pitchFamily="34" charset="-122"/>
              </a:rPr>
              <a:t>÷</a:t>
            </a:r>
            <a:r>
              <a:rPr lang="zh-CN" altLang="en-US" sz="2400" b="0" smtClean="0">
                <a:solidFill>
                  <a:schemeClr val="tx1"/>
                </a:solidFill>
                <a:effectLst/>
                <a:latin typeface="微软雅黑" pitchFamily="34" charset="-122"/>
                <a:ea typeface="微软雅黑" pitchFamily="34" charset="-122"/>
              </a:rPr>
              <a:t>同期期初员工总数）</a:t>
            </a:r>
            <a:r>
              <a:rPr lang="en-US" altLang="zh-CN" sz="2400" b="0" smtClean="0">
                <a:solidFill>
                  <a:schemeClr val="tx1"/>
                </a:solidFill>
                <a:effectLst/>
                <a:latin typeface="微软雅黑" pitchFamily="34" charset="-122"/>
                <a:ea typeface="微软雅黑" pitchFamily="34" charset="-122"/>
              </a:rPr>
              <a:t>×100%</a:t>
            </a:r>
          </a:p>
          <a:p>
            <a:pPr eaLnBrk="1" hangingPunct="1">
              <a:lnSpc>
                <a:spcPct val="150000"/>
              </a:lnSpc>
              <a:spcBef>
                <a:spcPct val="0"/>
              </a:spcBef>
              <a:buFont typeface="Wingdings" pitchFamily="2" charset="2"/>
              <a:buChar char="l"/>
            </a:pPr>
            <a:r>
              <a:rPr lang="zh-CN" altLang="en-US" sz="2400" b="0" smtClean="0">
                <a:solidFill>
                  <a:schemeClr val="tx1"/>
                </a:solidFill>
                <a:effectLst/>
                <a:latin typeface="微软雅黑" pitchFamily="34" charset="-122"/>
                <a:ea typeface="微软雅黑" pitchFamily="34" charset="-122"/>
              </a:rPr>
              <a:t>员工留存率</a:t>
            </a:r>
            <a:r>
              <a:rPr lang="en-US" altLang="zh-CN" sz="2400" b="0" smtClean="0">
                <a:solidFill>
                  <a:schemeClr val="tx1"/>
                </a:solidFill>
                <a:effectLst/>
                <a:latin typeface="微软雅黑" pitchFamily="34" charset="-122"/>
                <a:ea typeface="微软雅黑" pitchFamily="34" charset="-122"/>
              </a:rPr>
              <a:t>=</a:t>
            </a:r>
            <a:r>
              <a:rPr lang="zh-CN" altLang="en-US" sz="2400" b="0" smtClean="0">
                <a:solidFill>
                  <a:schemeClr val="tx1"/>
                </a:solidFill>
                <a:effectLst/>
                <a:latin typeface="微软雅黑" pitchFamily="34" charset="-122"/>
                <a:ea typeface="微软雅黑" pitchFamily="34" charset="-122"/>
              </a:rPr>
              <a:t>（某时期内某类别在职员工数</a:t>
            </a:r>
            <a:r>
              <a:rPr lang="en-US" altLang="zh-CN" sz="2400" b="0" smtClean="0">
                <a:solidFill>
                  <a:schemeClr val="tx1"/>
                </a:solidFill>
                <a:effectLst/>
                <a:latin typeface="微软雅黑" pitchFamily="34" charset="-122"/>
                <a:ea typeface="微软雅黑" pitchFamily="34" charset="-122"/>
              </a:rPr>
              <a:t>÷</a:t>
            </a:r>
            <a:r>
              <a:rPr lang="zh-CN" altLang="en-US" sz="2400" b="0" smtClean="0">
                <a:solidFill>
                  <a:schemeClr val="tx1"/>
                </a:solidFill>
                <a:effectLst/>
                <a:latin typeface="微软雅黑" pitchFamily="34" charset="-122"/>
                <a:ea typeface="微软雅黑" pitchFamily="34" charset="-122"/>
              </a:rPr>
              <a:t>同期期初员工总数）</a:t>
            </a:r>
            <a:r>
              <a:rPr lang="en-US" altLang="zh-CN" sz="2400" b="0" smtClean="0">
                <a:solidFill>
                  <a:schemeClr val="tx1"/>
                </a:solidFill>
                <a:effectLst/>
                <a:latin typeface="微软雅黑" pitchFamily="34" charset="-122"/>
                <a:ea typeface="微软雅黑" pitchFamily="34" charset="-122"/>
              </a:rPr>
              <a:t>×100%</a:t>
            </a:r>
          </a:p>
          <a:p>
            <a:pPr eaLnBrk="1" hangingPunct="1">
              <a:lnSpc>
                <a:spcPct val="150000"/>
              </a:lnSpc>
              <a:spcBef>
                <a:spcPct val="0"/>
              </a:spcBef>
              <a:buFont typeface="Wingdings" pitchFamily="2" charset="2"/>
              <a:buChar char="l"/>
            </a:pPr>
            <a:r>
              <a:rPr lang="zh-CN" altLang="en-US" sz="2400" b="0" smtClean="0">
                <a:solidFill>
                  <a:schemeClr val="tx1"/>
                </a:solidFill>
                <a:effectLst/>
                <a:latin typeface="微软雅黑" pitchFamily="34" charset="-122"/>
                <a:ea typeface="微软雅黑" pitchFamily="34" charset="-122"/>
              </a:rPr>
              <a:t>员工留存率</a:t>
            </a:r>
            <a:r>
              <a:rPr lang="en-US" altLang="zh-CN" sz="2400" b="0" smtClean="0">
                <a:solidFill>
                  <a:schemeClr val="tx1"/>
                </a:solidFill>
                <a:effectLst/>
                <a:latin typeface="微软雅黑" pitchFamily="34" charset="-122"/>
                <a:ea typeface="微软雅黑" pitchFamily="34" charset="-122"/>
              </a:rPr>
              <a:t>=1</a:t>
            </a:r>
            <a:r>
              <a:rPr lang="zh-CN" altLang="en-US" sz="2400" b="0" smtClean="0">
                <a:solidFill>
                  <a:schemeClr val="tx1"/>
                </a:solidFill>
                <a:effectLst/>
                <a:latin typeface="微软雅黑" pitchFamily="34" charset="-122"/>
                <a:ea typeface="微软雅黑" pitchFamily="34" charset="-122"/>
              </a:rPr>
              <a:t>－员工流失率</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500063" y="500063"/>
            <a:ext cx="6375797" cy="857250"/>
          </a:xfrm>
        </p:spPr>
        <p:txBody>
          <a:bodyPr/>
          <a:lstStyle/>
          <a:p>
            <a:pPr algn="l" eaLnBrk="1" hangingPunct="1"/>
            <a:r>
              <a:rPr lang="zh-CN" altLang="en-US" sz="4000" smtClean="0">
                <a:solidFill>
                  <a:srgbClr val="FF0000"/>
                </a:solidFill>
                <a:effectLst/>
                <a:latin typeface="微软雅黑" pitchFamily="34" charset="-122"/>
                <a:ea typeface="微软雅黑" pitchFamily="34" charset="-122"/>
              </a:rPr>
              <a:t>三、员工变动率主要变量测量与分析</a:t>
            </a:r>
          </a:p>
        </p:txBody>
      </p:sp>
      <p:sp>
        <p:nvSpPr>
          <p:cNvPr id="197635" name="Rectangle 3"/>
          <p:cNvSpPr>
            <a:spLocks noGrp="1" noChangeArrowheads="1"/>
          </p:cNvSpPr>
          <p:nvPr>
            <p:ph type="body" idx="1"/>
          </p:nvPr>
        </p:nvSpPr>
        <p:spPr>
          <a:xfrm>
            <a:off x="553641" y="1339850"/>
            <a:ext cx="6568678" cy="4089400"/>
          </a:xfrm>
        </p:spPr>
        <p:txBody>
          <a:bodyPr/>
          <a:lstStyle/>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1</a:t>
            </a:r>
            <a:r>
              <a:rPr lang="zh-CN" altLang="en-US" sz="2400" b="0" smtClean="0">
                <a:solidFill>
                  <a:schemeClr val="tx1"/>
                </a:solidFill>
                <a:effectLst/>
                <a:latin typeface="微软雅黑" pitchFamily="34" charset="-122"/>
                <a:ea typeface="微软雅黑" pitchFamily="34" charset="-122"/>
              </a:rPr>
              <a:t>、对员工工作满意度的测量与分析评价（工作诊断调查）</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2</a:t>
            </a:r>
            <a:r>
              <a:rPr lang="zh-CN" altLang="en-US" sz="2400" b="0" smtClean="0">
                <a:solidFill>
                  <a:schemeClr val="tx1"/>
                </a:solidFill>
                <a:effectLst/>
                <a:latin typeface="微软雅黑" pitchFamily="34" charset="-122"/>
                <a:ea typeface="微软雅黑" pitchFamily="34" charset="-122"/>
              </a:rPr>
              <a:t>、员工对其在企业内未来发展的预期和评价</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3</a:t>
            </a:r>
            <a:r>
              <a:rPr lang="zh-CN" altLang="en-US" sz="2400" b="0" smtClean="0">
                <a:solidFill>
                  <a:schemeClr val="tx1"/>
                </a:solidFill>
                <a:effectLst/>
                <a:latin typeface="微软雅黑" pitchFamily="34" charset="-122"/>
                <a:ea typeface="微软雅黑" pitchFamily="34" charset="-122"/>
              </a:rPr>
              <a:t>、员工对企业外其他工作机会的预期和评价</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4</a:t>
            </a:r>
            <a:r>
              <a:rPr lang="zh-CN" altLang="en-US" sz="2400" b="0" smtClean="0">
                <a:solidFill>
                  <a:schemeClr val="tx1"/>
                </a:solidFill>
                <a:effectLst/>
                <a:latin typeface="微软雅黑" pitchFamily="34" charset="-122"/>
                <a:ea typeface="微软雅黑" pitchFamily="34" charset="-122"/>
              </a:rPr>
              <a:t>、非工作影响因素及其对工作行为的影响</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5</a:t>
            </a:r>
            <a:r>
              <a:rPr lang="zh-CN" altLang="en-US" sz="2400" b="0" smtClean="0">
                <a:solidFill>
                  <a:schemeClr val="tx1"/>
                </a:solidFill>
                <a:effectLst/>
                <a:latin typeface="微软雅黑" pitchFamily="34" charset="-122"/>
                <a:ea typeface="微软雅黑" pitchFamily="34" charset="-122"/>
              </a:rPr>
              <a:t>、员工流动的行为倾向</a:t>
            </a:r>
          </a:p>
          <a:p>
            <a:pPr marL="0" indent="0" eaLnBrk="1" hangingPunct="1">
              <a:lnSpc>
                <a:spcPct val="150000"/>
              </a:lnSpc>
              <a:spcBef>
                <a:spcPct val="0"/>
              </a:spcBef>
              <a:buFontTx/>
              <a:buNone/>
            </a:pPr>
            <a:r>
              <a:rPr lang="zh-CN" altLang="en-US" sz="2400" b="0" smtClean="0">
                <a:solidFill>
                  <a:schemeClr val="tx1"/>
                </a:solidFill>
                <a:effectLst/>
                <a:latin typeface="微软雅黑" pitchFamily="34" charset="-122"/>
                <a:ea typeface="微软雅黑" pitchFamily="34" charset="-122"/>
              </a:rPr>
              <a:t>注意：员工流动最准确的预报器是员工流动的行为倾向，即员工对自身离开或留下去的意图的陈述。</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553641" y="454025"/>
            <a:ext cx="5625703" cy="831850"/>
          </a:xfrm>
        </p:spPr>
        <p:txBody>
          <a:bodyPr/>
          <a:lstStyle/>
          <a:p>
            <a:pPr algn="l" eaLnBrk="1" hangingPunct="1"/>
            <a:r>
              <a:rPr lang="zh-CN" altLang="en-US" sz="4000" smtClean="0">
                <a:solidFill>
                  <a:srgbClr val="FF0000"/>
                </a:solidFill>
                <a:effectLst/>
                <a:latin typeface="微软雅黑" pitchFamily="34" charset="-122"/>
                <a:ea typeface="微软雅黑" pitchFamily="34" charset="-122"/>
              </a:rPr>
              <a:t>四、员工流动率的其他分析方法</a:t>
            </a:r>
          </a:p>
        </p:txBody>
      </p:sp>
      <p:sp>
        <p:nvSpPr>
          <p:cNvPr id="198659" name="Rectangle 3"/>
          <p:cNvSpPr>
            <a:spLocks noGrp="1" noChangeArrowheads="1"/>
          </p:cNvSpPr>
          <p:nvPr>
            <p:ph type="body" idx="1"/>
          </p:nvPr>
        </p:nvSpPr>
        <p:spPr>
          <a:xfrm>
            <a:off x="607219" y="1285876"/>
            <a:ext cx="5763816" cy="3946525"/>
          </a:xfrm>
        </p:spPr>
        <p:txBody>
          <a:bodyPr/>
          <a:lstStyle/>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1</a:t>
            </a:r>
            <a:r>
              <a:rPr lang="zh-CN" altLang="en-US" sz="2400" b="0" smtClean="0">
                <a:solidFill>
                  <a:schemeClr val="tx1"/>
                </a:solidFill>
                <a:effectLst/>
                <a:latin typeface="微软雅黑" pitchFamily="34" charset="-122"/>
                <a:ea typeface="微软雅黑" pitchFamily="34" charset="-122"/>
              </a:rPr>
              <a:t>、对自愿流出者的访谈及跟踪调查</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2</a:t>
            </a:r>
            <a:r>
              <a:rPr lang="zh-CN" altLang="en-US" sz="2400" b="0" smtClean="0">
                <a:solidFill>
                  <a:schemeClr val="tx1"/>
                </a:solidFill>
                <a:effectLst/>
                <a:latin typeface="微软雅黑" pitchFamily="34" charset="-122"/>
                <a:ea typeface="微软雅黑" pitchFamily="34" charset="-122"/>
              </a:rPr>
              <a:t>、群体批次分析法</a:t>
            </a:r>
          </a:p>
          <a:p>
            <a:pPr marL="0" indent="0" eaLnBrk="1" hangingPunct="1">
              <a:lnSpc>
                <a:spcPct val="150000"/>
              </a:lnSpc>
              <a:spcBef>
                <a:spcPct val="0"/>
              </a:spcBef>
              <a:buFontTx/>
              <a:buNone/>
            </a:pPr>
            <a:r>
              <a:rPr lang="zh-CN" altLang="en-US" sz="2400" b="0" smtClean="0">
                <a:solidFill>
                  <a:schemeClr val="tx1"/>
                </a:solidFill>
                <a:effectLst/>
                <a:latin typeface="微软雅黑" pitchFamily="34" charset="-122"/>
                <a:ea typeface="微软雅黑" pitchFamily="34" charset="-122"/>
              </a:rPr>
              <a:t>是一种特别有用的调查方法，这种方法是对某一批次的员工进行跟踪调查，定期对所选定的一批员工，包括已经流出者和仍留在企业内工作的员工。</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3</a:t>
            </a:r>
            <a:r>
              <a:rPr lang="zh-CN" altLang="en-US" sz="2400" b="0" smtClean="0">
                <a:solidFill>
                  <a:schemeClr val="tx1"/>
                </a:solidFill>
                <a:effectLst/>
                <a:latin typeface="微软雅黑" pitchFamily="34" charset="-122"/>
                <a:ea typeface="微软雅黑" pitchFamily="34" charset="-122"/>
              </a:rPr>
              <a:t>、成本收益分析法</a:t>
            </a:r>
          </a:p>
          <a:p>
            <a:pPr marL="0" indent="0" eaLnBrk="1" hangingPunct="1">
              <a:lnSpc>
                <a:spcPct val="150000"/>
              </a:lnSpc>
              <a:spcBef>
                <a:spcPct val="0"/>
              </a:spcBef>
              <a:buFontTx/>
              <a:buNone/>
            </a:pPr>
            <a:r>
              <a:rPr lang="en-US" altLang="zh-CN" sz="2400" b="0" smtClean="0">
                <a:solidFill>
                  <a:schemeClr val="tx1"/>
                </a:solidFill>
                <a:effectLst/>
                <a:latin typeface="微软雅黑" pitchFamily="34" charset="-122"/>
                <a:ea typeface="微软雅黑" pitchFamily="34" charset="-122"/>
              </a:rPr>
              <a:t>4</a:t>
            </a:r>
            <a:r>
              <a:rPr lang="zh-CN" altLang="en-US" sz="2400" b="0" smtClean="0">
                <a:solidFill>
                  <a:schemeClr val="tx1"/>
                </a:solidFill>
                <a:effectLst/>
                <a:latin typeface="微软雅黑" pitchFamily="34" charset="-122"/>
                <a:ea typeface="微软雅黑" pitchFamily="34" charset="-122"/>
              </a:rPr>
              <a:t>、员工流动后果分析</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576263" y="331789"/>
            <a:ext cx="3513535" cy="668337"/>
          </a:xfrm>
        </p:spPr>
        <p:txBody>
          <a:bodyPr/>
          <a:lstStyle/>
          <a:p>
            <a:pPr algn="l" eaLnBrk="1" hangingPunct="1"/>
            <a:r>
              <a:rPr lang="zh-CN" altLang="en-US" sz="4000" smtClean="0">
                <a:solidFill>
                  <a:srgbClr val="FF0000"/>
                </a:solidFill>
                <a:effectLst/>
                <a:latin typeface="微软雅黑" pitchFamily="34" charset="-122"/>
                <a:ea typeface="微软雅黑" pitchFamily="34" charset="-122"/>
              </a:rPr>
              <a:t>员工流动后果分析</a:t>
            </a:r>
          </a:p>
        </p:txBody>
      </p:sp>
      <p:graphicFrame>
        <p:nvGraphicFramePr>
          <p:cNvPr id="186371" name="Group 3"/>
          <p:cNvGraphicFramePr>
            <a:graphicFrameLocks noGrp="1"/>
          </p:cNvGraphicFramePr>
          <p:nvPr/>
        </p:nvGraphicFramePr>
        <p:xfrm>
          <a:off x="683419" y="1185863"/>
          <a:ext cx="6728222" cy="6310153"/>
        </p:xfrm>
        <a:graphic>
          <a:graphicData uri="http://schemas.openxmlformats.org/drawingml/2006/table">
            <a:tbl>
              <a:tblPr/>
              <a:tblGrid>
                <a:gridCol w="971550"/>
                <a:gridCol w="2571750"/>
                <a:gridCol w="3184922"/>
              </a:tblGrid>
              <a:tr h="428625">
                <a:tc>
                  <a:txBody>
                    <a:bodyPr/>
                    <a:lstStyle>
                      <a:lvl1pPr>
                        <a:spcBef>
                          <a:spcPct val="20000"/>
                        </a:spcBef>
                        <a:defRPr sz="2800" b="1">
                          <a:solidFill>
                            <a:srgbClr val="003366"/>
                          </a:solidFill>
                          <a:latin typeface="Arial" pitchFamily="34" charset="0"/>
                          <a:ea typeface="楷体_GB2312" pitchFamily="49" charset="-122"/>
                        </a:defRPr>
                      </a:lvl1pPr>
                      <a:lvl2pPr marL="742950" indent="-285750">
                        <a:spcBef>
                          <a:spcPct val="20000"/>
                        </a:spcBef>
                        <a:defRPr sz="2000" b="1">
                          <a:solidFill>
                            <a:srgbClr val="003366"/>
                          </a:solidFill>
                          <a:latin typeface="Arial" pitchFamily="34" charset="0"/>
                          <a:ea typeface="楷体_GB2312" pitchFamily="49" charset="-122"/>
                        </a:defRPr>
                      </a:lvl2pPr>
                      <a:lvl3pPr marL="1143000" indent="-228600">
                        <a:spcBef>
                          <a:spcPct val="20000"/>
                        </a:spcBef>
                        <a:defRPr b="1">
                          <a:solidFill>
                            <a:srgbClr val="003366"/>
                          </a:solidFill>
                          <a:latin typeface="Arial" pitchFamily="34" charset="0"/>
                          <a:ea typeface="楷体_GB2312" pitchFamily="49" charset="-122"/>
                        </a:defRPr>
                      </a:lvl3pPr>
                      <a:lvl4pPr marL="1600200" indent="-228600">
                        <a:spcBef>
                          <a:spcPct val="20000"/>
                        </a:spcBef>
                        <a:defRPr b="1">
                          <a:solidFill>
                            <a:srgbClr val="003366"/>
                          </a:solidFill>
                          <a:latin typeface="Arial" pitchFamily="34" charset="0"/>
                          <a:ea typeface="楷体_GB2312" pitchFamily="49" charset="-122"/>
                        </a:defRPr>
                      </a:lvl4pPr>
                      <a:lvl5pPr marL="2057400" indent="-228600">
                        <a:spcBef>
                          <a:spcPct val="20000"/>
                        </a:spcBef>
                        <a:defRPr b="1">
                          <a:solidFill>
                            <a:srgbClr val="003366"/>
                          </a:solidFill>
                          <a:latin typeface="Arial" pitchFamily="34" charset="0"/>
                          <a:ea typeface="楷体_GB2312" pitchFamily="49" charset="-122"/>
                        </a:defRPr>
                      </a:lvl5pPr>
                      <a:lvl6pPr marL="2514600" indent="-228600" eaLnBrk="0" fontAlgn="base" hangingPunct="0">
                        <a:spcBef>
                          <a:spcPct val="20000"/>
                        </a:spcBef>
                        <a:spcAft>
                          <a:spcPct val="0"/>
                        </a:spcAft>
                        <a:defRPr b="1">
                          <a:solidFill>
                            <a:srgbClr val="003366"/>
                          </a:solidFill>
                          <a:latin typeface="Arial" pitchFamily="34" charset="0"/>
                          <a:ea typeface="楷体_GB2312" pitchFamily="49" charset="-122"/>
                        </a:defRPr>
                      </a:lvl6pPr>
                      <a:lvl7pPr marL="2971800" indent="-228600" eaLnBrk="0" fontAlgn="base" hangingPunct="0">
                        <a:spcBef>
                          <a:spcPct val="20000"/>
                        </a:spcBef>
                        <a:spcAft>
                          <a:spcPct val="0"/>
                        </a:spcAft>
                        <a:defRPr b="1">
                          <a:solidFill>
                            <a:srgbClr val="003366"/>
                          </a:solidFill>
                          <a:latin typeface="Arial" pitchFamily="34" charset="0"/>
                          <a:ea typeface="楷体_GB2312" pitchFamily="49" charset="-122"/>
                        </a:defRPr>
                      </a:lvl7pPr>
                      <a:lvl8pPr marL="3429000" indent="-228600" eaLnBrk="0" fontAlgn="base" hangingPunct="0">
                        <a:spcBef>
                          <a:spcPct val="20000"/>
                        </a:spcBef>
                        <a:spcAft>
                          <a:spcPct val="0"/>
                        </a:spcAft>
                        <a:defRPr b="1">
                          <a:solidFill>
                            <a:srgbClr val="003366"/>
                          </a:solidFill>
                          <a:latin typeface="Arial" pitchFamily="34" charset="0"/>
                          <a:ea typeface="楷体_GB2312" pitchFamily="49" charset="-122"/>
                        </a:defRPr>
                      </a:lvl8pPr>
                      <a:lvl9pPr marL="3886200" indent="-228600" eaLnBrk="0" fontAlgn="base" hangingPunct="0">
                        <a:spcBef>
                          <a:spcPct val="20000"/>
                        </a:spcBef>
                        <a:spcAft>
                          <a:spcPct val="0"/>
                        </a:spcAft>
                        <a:defRPr b="1">
                          <a:solidFill>
                            <a:srgbClr val="003366"/>
                          </a:solidFill>
                          <a:latin typeface="Arial" pitchFamily="34" charset="0"/>
                          <a:ea typeface="楷体_GB2312" pitchFamily="49"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2200" b="0" i="0" u="none" strike="noStrike" cap="none" normalizeH="0" baseline="0" smtClean="0">
                        <a:ln>
                          <a:noFill/>
                        </a:ln>
                        <a:solidFill>
                          <a:schemeClr val="tx1"/>
                        </a:solidFill>
                        <a:effectLst/>
                        <a:latin typeface="微软雅黑" pitchFamily="34" charset="-122"/>
                        <a:ea typeface="微软雅黑" pitchFamily="34" charset="-122"/>
                      </a:endParaRPr>
                    </a:p>
                  </a:txBody>
                  <a:tcPr marL="68580" marR="68580" marT="45442" marB="454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003366"/>
                          </a:solidFill>
                          <a:latin typeface="Arial" pitchFamily="34" charset="0"/>
                          <a:ea typeface="楷体_GB2312" pitchFamily="49" charset="-122"/>
                        </a:defRPr>
                      </a:lvl1pPr>
                      <a:lvl2pPr marL="742950" indent="-285750">
                        <a:spcBef>
                          <a:spcPct val="20000"/>
                        </a:spcBef>
                        <a:defRPr sz="2000" b="1">
                          <a:solidFill>
                            <a:srgbClr val="003366"/>
                          </a:solidFill>
                          <a:latin typeface="Arial" pitchFamily="34" charset="0"/>
                          <a:ea typeface="楷体_GB2312" pitchFamily="49" charset="-122"/>
                        </a:defRPr>
                      </a:lvl2pPr>
                      <a:lvl3pPr marL="1143000" indent="-228600">
                        <a:spcBef>
                          <a:spcPct val="20000"/>
                        </a:spcBef>
                        <a:defRPr b="1">
                          <a:solidFill>
                            <a:srgbClr val="003366"/>
                          </a:solidFill>
                          <a:latin typeface="Arial" pitchFamily="34" charset="0"/>
                          <a:ea typeface="楷体_GB2312" pitchFamily="49" charset="-122"/>
                        </a:defRPr>
                      </a:lvl3pPr>
                      <a:lvl4pPr marL="1600200" indent="-228600">
                        <a:spcBef>
                          <a:spcPct val="20000"/>
                        </a:spcBef>
                        <a:defRPr b="1">
                          <a:solidFill>
                            <a:srgbClr val="003366"/>
                          </a:solidFill>
                          <a:latin typeface="Arial" pitchFamily="34" charset="0"/>
                          <a:ea typeface="楷体_GB2312" pitchFamily="49" charset="-122"/>
                        </a:defRPr>
                      </a:lvl4pPr>
                      <a:lvl5pPr marL="2057400" indent="-228600">
                        <a:spcBef>
                          <a:spcPct val="20000"/>
                        </a:spcBef>
                        <a:defRPr b="1">
                          <a:solidFill>
                            <a:srgbClr val="003366"/>
                          </a:solidFill>
                          <a:latin typeface="Arial" pitchFamily="34" charset="0"/>
                          <a:ea typeface="楷体_GB2312" pitchFamily="49" charset="-122"/>
                        </a:defRPr>
                      </a:lvl5pPr>
                      <a:lvl6pPr marL="2514600" indent="-228600" eaLnBrk="0" fontAlgn="base" hangingPunct="0">
                        <a:spcBef>
                          <a:spcPct val="20000"/>
                        </a:spcBef>
                        <a:spcAft>
                          <a:spcPct val="0"/>
                        </a:spcAft>
                        <a:defRPr b="1">
                          <a:solidFill>
                            <a:srgbClr val="003366"/>
                          </a:solidFill>
                          <a:latin typeface="Arial" pitchFamily="34" charset="0"/>
                          <a:ea typeface="楷体_GB2312" pitchFamily="49" charset="-122"/>
                        </a:defRPr>
                      </a:lvl6pPr>
                      <a:lvl7pPr marL="2971800" indent="-228600" eaLnBrk="0" fontAlgn="base" hangingPunct="0">
                        <a:spcBef>
                          <a:spcPct val="20000"/>
                        </a:spcBef>
                        <a:spcAft>
                          <a:spcPct val="0"/>
                        </a:spcAft>
                        <a:defRPr b="1">
                          <a:solidFill>
                            <a:srgbClr val="003366"/>
                          </a:solidFill>
                          <a:latin typeface="Arial" pitchFamily="34" charset="0"/>
                          <a:ea typeface="楷体_GB2312" pitchFamily="49" charset="-122"/>
                        </a:defRPr>
                      </a:lvl7pPr>
                      <a:lvl8pPr marL="3429000" indent="-228600" eaLnBrk="0" fontAlgn="base" hangingPunct="0">
                        <a:spcBef>
                          <a:spcPct val="20000"/>
                        </a:spcBef>
                        <a:spcAft>
                          <a:spcPct val="0"/>
                        </a:spcAft>
                        <a:defRPr b="1">
                          <a:solidFill>
                            <a:srgbClr val="003366"/>
                          </a:solidFill>
                          <a:latin typeface="Arial" pitchFamily="34" charset="0"/>
                          <a:ea typeface="楷体_GB2312" pitchFamily="49" charset="-122"/>
                        </a:defRPr>
                      </a:lvl8pPr>
                      <a:lvl9pPr marL="3886200" indent="-228600" eaLnBrk="0" fontAlgn="base" hangingPunct="0">
                        <a:spcBef>
                          <a:spcPct val="20000"/>
                        </a:spcBef>
                        <a:spcAft>
                          <a:spcPct val="0"/>
                        </a:spcAft>
                        <a:defRPr b="1">
                          <a:solidFill>
                            <a:srgbClr val="003366"/>
                          </a:solidFill>
                          <a:latin typeface="Arial" pitchFamily="34" charset="0"/>
                          <a:ea typeface="楷体_GB2312" pitchFamily="49"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200" b="0" i="0" u="none" strike="noStrike" cap="none" normalizeH="0" baseline="0" smtClean="0">
                          <a:ln>
                            <a:noFill/>
                          </a:ln>
                          <a:solidFill>
                            <a:schemeClr val="tx1"/>
                          </a:solidFill>
                          <a:effectLst/>
                          <a:latin typeface="微软雅黑" pitchFamily="34" charset="-122"/>
                          <a:ea typeface="微软雅黑" pitchFamily="34" charset="-122"/>
                        </a:rPr>
                        <a:t>对组织的影响</a:t>
                      </a:r>
                    </a:p>
                  </a:txBody>
                  <a:tcPr marL="68580" marR="68580" marT="45442" marB="454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003366"/>
                          </a:solidFill>
                          <a:latin typeface="Arial" pitchFamily="34" charset="0"/>
                          <a:ea typeface="楷体_GB2312" pitchFamily="49" charset="-122"/>
                        </a:defRPr>
                      </a:lvl1pPr>
                      <a:lvl2pPr marL="742950" indent="-285750">
                        <a:spcBef>
                          <a:spcPct val="20000"/>
                        </a:spcBef>
                        <a:defRPr sz="2000" b="1">
                          <a:solidFill>
                            <a:srgbClr val="003366"/>
                          </a:solidFill>
                          <a:latin typeface="Arial" pitchFamily="34" charset="0"/>
                          <a:ea typeface="楷体_GB2312" pitchFamily="49" charset="-122"/>
                        </a:defRPr>
                      </a:lvl2pPr>
                      <a:lvl3pPr marL="1143000" indent="-228600">
                        <a:spcBef>
                          <a:spcPct val="20000"/>
                        </a:spcBef>
                        <a:defRPr b="1">
                          <a:solidFill>
                            <a:srgbClr val="003366"/>
                          </a:solidFill>
                          <a:latin typeface="Arial" pitchFamily="34" charset="0"/>
                          <a:ea typeface="楷体_GB2312" pitchFamily="49" charset="-122"/>
                        </a:defRPr>
                      </a:lvl3pPr>
                      <a:lvl4pPr marL="1600200" indent="-228600">
                        <a:spcBef>
                          <a:spcPct val="20000"/>
                        </a:spcBef>
                        <a:defRPr b="1">
                          <a:solidFill>
                            <a:srgbClr val="003366"/>
                          </a:solidFill>
                          <a:latin typeface="Arial" pitchFamily="34" charset="0"/>
                          <a:ea typeface="楷体_GB2312" pitchFamily="49" charset="-122"/>
                        </a:defRPr>
                      </a:lvl4pPr>
                      <a:lvl5pPr marL="2057400" indent="-228600">
                        <a:spcBef>
                          <a:spcPct val="20000"/>
                        </a:spcBef>
                        <a:defRPr b="1">
                          <a:solidFill>
                            <a:srgbClr val="003366"/>
                          </a:solidFill>
                          <a:latin typeface="Arial" pitchFamily="34" charset="0"/>
                          <a:ea typeface="楷体_GB2312" pitchFamily="49" charset="-122"/>
                        </a:defRPr>
                      </a:lvl5pPr>
                      <a:lvl6pPr marL="2514600" indent="-228600" eaLnBrk="0" fontAlgn="base" hangingPunct="0">
                        <a:spcBef>
                          <a:spcPct val="20000"/>
                        </a:spcBef>
                        <a:spcAft>
                          <a:spcPct val="0"/>
                        </a:spcAft>
                        <a:defRPr b="1">
                          <a:solidFill>
                            <a:srgbClr val="003366"/>
                          </a:solidFill>
                          <a:latin typeface="Arial" pitchFamily="34" charset="0"/>
                          <a:ea typeface="楷体_GB2312" pitchFamily="49" charset="-122"/>
                        </a:defRPr>
                      </a:lvl6pPr>
                      <a:lvl7pPr marL="2971800" indent="-228600" eaLnBrk="0" fontAlgn="base" hangingPunct="0">
                        <a:spcBef>
                          <a:spcPct val="20000"/>
                        </a:spcBef>
                        <a:spcAft>
                          <a:spcPct val="0"/>
                        </a:spcAft>
                        <a:defRPr b="1">
                          <a:solidFill>
                            <a:srgbClr val="003366"/>
                          </a:solidFill>
                          <a:latin typeface="Arial" pitchFamily="34" charset="0"/>
                          <a:ea typeface="楷体_GB2312" pitchFamily="49" charset="-122"/>
                        </a:defRPr>
                      </a:lvl7pPr>
                      <a:lvl8pPr marL="3429000" indent="-228600" eaLnBrk="0" fontAlgn="base" hangingPunct="0">
                        <a:spcBef>
                          <a:spcPct val="20000"/>
                        </a:spcBef>
                        <a:spcAft>
                          <a:spcPct val="0"/>
                        </a:spcAft>
                        <a:defRPr b="1">
                          <a:solidFill>
                            <a:srgbClr val="003366"/>
                          </a:solidFill>
                          <a:latin typeface="Arial" pitchFamily="34" charset="0"/>
                          <a:ea typeface="楷体_GB2312" pitchFamily="49" charset="-122"/>
                        </a:defRPr>
                      </a:lvl8pPr>
                      <a:lvl9pPr marL="3886200" indent="-228600" eaLnBrk="0" fontAlgn="base" hangingPunct="0">
                        <a:spcBef>
                          <a:spcPct val="20000"/>
                        </a:spcBef>
                        <a:spcAft>
                          <a:spcPct val="0"/>
                        </a:spcAft>
                        <a:defRPr b="1">
                          <a:solidFill>
                            <a:srgbClr val="003366"/>
                          </a:solidFill>
                          <a:latin typeface="Arial" pitchFamily="34" charset="0"/>
                          <a:ea typeface="楷体_GB2312" pitchFamily="49"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200" b="0" i="0" u="none" strike="noStrike" cap="none" normalizeH="0" baseline="0" smtClean="0">
                          <a:ln>
                            <a:noFill/>
                          </a:ln>
                          <a:solidFill>
                            <a:schemeClr val="tx1"/>
                          </a:solidFill>
                          <a:effectLst/>
                          <a:latin typeface="微软雅黑" pitchFamily="34" charset="-122"/>
                          <a:ea typeface="微软雅黑" pitchFamily="34" charset="-122"/>
                        </a:rPr>
                        <a:t>对离职员工的影响</a:t>
                      </a:r>
                    </a:p>
                  </a:txBody>
                  <a:tcPr marL="68580" marR="68580" marT="45442" marB="454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9363">
                <a:tc>
                  <a:txBody>
                    <a:bodyPr/>
                    <a:lstStyle>
                      <a:lvl1pPr>
                        <a:spcBef>
                          <a:spcPct val="20000"/>
                        </a:spcBef>
                        <a:defRPr sz="2800" b="1">
                          <a:solidFill>
                            <a:srgbClr val="003366"/>
                          </a:solidFill>
                          <a:latin typeface="Arial" pitchFamily="34" charset="0"/>
                          <a:ea typeface="楷体_GB2312" pitchFamily="49" charset="-122"/>
                        </a:defRPr>
                      </a:lvl1pPr>
                      <a:lvl2pPr marL="742950" indent="-285750">
                        <a:spcBef>
                          <a:spcPct val="20000"/>
                        </a:spcBef>
                        <a:defRPr sz="2000" b="1">
                          <a:solidFill>
                            <a:srgbClr val="003366"/>
                          </a:solidFill>
                          <a:latin typeface="Arial" pitchFamily="34" charset="0"/>
                          <a:ea typeface="楷体_GB2312" pitchFamily="49" charset="-122"/>
                        </a:defRPr>
                      </a:lvl2pPr>
                      <a:lvl3pPr marL="1143000" indent="-228600">
                        <a:spcBef>
                          <a:spcPct val="20000"/>
                        </a:spcBef>
                        <a:defRPr b="1">
                          <a:solidFill>
                            <a:srgbClr val="003366"/>
                          </a:solidFill>
                          <a:latin typeface="Arial" pitchFamily="34" charset="0"/>
                          <a:ea typeface="楷体_GB2312" pitchFamily="49" charset="-122"/>
                        </a:defRPr>
                      </a:lvl3pPr>
                      <a:lvl4pPr marL="1600200" indent="-228600">
                        <a:spcBef>
                          <a:spcPct val="20000"/>
                        </a:spcBef>
                        <a:defRPr b="1">
                          <a:solidFill>
                            <a:srgbClr val="003366"/>
                          </a:solidFill>
                          <a:latin typeface="Arial" pitchFamily="34" charset="0"/>
                          <a:ea typeface="楷体_GB2312" pitchFamily="49" charset="-122"/>
                        </a:defRPr>
                      </a:lvl4pPr>
                      <a:lvl5pPr marL="2057400" indent="-228600">
                        <a:spcBef>
                          <a:spcPct val="20000"/>
                        </a:spcBef>
                        <a:defRPr b="1">
                          <a:solidFill>
                            <a:srgbClr val="003366"/>
                          </a:solidFill>
                          <a:latin typeface="Arial" pitchFamily="34" charset="0"/>
                          <a:ea typeface="楷体_GB2312" pitchFamily="49" charset="-122"/>
                        </a:defRPr>
                      </a:lvl5pPr>
                      <a:lvl6pPr marL="2514600" indent="-228600" eaLnBrk="0" fontAlgn="base" hangingPunct="0">
                        <a:spcBef>
                          <a:spcPct val="20000"/>
                        </a:spcBef>
                        <a:spcAft>
                          <a:spcPct val="0"/>
                        </a:spcAft>
                        <a:defRPr b="1">
                          <a:solidFill>
                            <a:srgbClr val="003366"/>
                          </a:solidFill>
                          <a:latin typeface="Arial" pitchFamily="34" charset="0"/>
                          <a:ea typeface="楷体_GB2312" pitchFamily="49" charset="-122"/>
                        </a:defRPr>
                      </a:lvl6pPr>
                      <a:lvl7pPr marL="2971800" indent="-228600" eaLnBrk="0" fontAlgn="base" hangingPunct="0">
                        <a:spcBef>
                          <a:spcPct val="20000"/>
                        </a:spcBef>
                        <a:spcAft>
                          <a:spcPct val="0"/>
                        </a:spcAft>
                        <a:defRPr b="1">
                          <a:solidFill>
                            <a:srgbClr val="003366"/>
                          </a:solidFill>
                          <a:latin typeface="Arial" pitchFamily="34" charset="0"/>
                          <a:ea typeface="楷体_GB2312" pitchFamily="49" charset="-122"/>
                        </a:defRPr>
                      </a:lvl7pPr>
                      <a:lvl8pPr marL="3429000" indent="-228600" eaLnBrk="0" fontAlgn="base" hangingPunct="0">
                        <a:spcBef>
                          <a:spcPct val="20000"/>
                        </a:spcBef>
                        <a:spcAft>
                          <a:spcPct val="0"/>
                        </a:spcAft>
                        <a:defRPr b="1">
                          <a:solidFill>
                            <a:srgbClr val="003366"/>
                          </a:solidFill>
                          <a:latin typeface="Arial" pitchFamily="34" charset="0"/>
                          <a:ea typeface="楷体_GB2312" pitchFamily="49" charset="-122"/>
                        </a:defRPr>
                      </a:lvl8pPr>
                      <a:lvl9pPr marL="3886200" indent="-228600" eaLnBrk="0" fontAlgn="base" hangingPunct="0">
                        <a:spcBef>
                          <a:spcPct val="20000"/>
                        </a:spcBef>
                        <a:spcAft>
                          <a:spcPct val="0"/>
                        </a:spcAft>
                        <a:defRPr b="1">
                          <a:solidFill>
                            <a:srgbClr val="003366"/>
                          </a:solidFill>
                          <a:latin typeface="Arial" pitchFamily="34" charset="0"/>
                          <a:ea typeface="楷体_GB2312" pitchFamily="49"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200" b="0" i="0" u="none" strike="noStrike" cap="none" normalizeH="0" baseline="0" smtClean="0">
                          <a:ln>
                            <a:noFill/>
                          </a:ln>
                          <a:solidFill>
                            <a:schemeClr val="tx1"/>
                          </a:solidFill>
                          <a:effectLst/>
                          <a:latin typeface="微软雅黑" pitchFamily="34" charset="-122"/>
                          <a:ea typeface="微软雅黑" pitchFamily="34" charset="-122"/>
                        </a:rPr>
                        <a:t>负面</a:t>
                      </a:r>
                      <a:endParaRPr kumimoji="0" lang="en-US" altLang="zh-CN" sz="2200" b="0" i="0" u="none" strike="noStrike" cap="none" normalizeH="0" baseline="0" smtClean="0">
                        <a:ln>
                          <a:noFill/>
                        </a:ln>
                        <a:solidFill>
                          <a:schemeClr val="tx1"/>
                        </a:solidFill>
                        <a:effectLst/>
                        <a:latin typeface="微软雅黑" pitchFamily="34" charset="-122"/>
                        <a:ea typeface="微软雅黑" pitchFamily="34" charset="-122"/>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200" b="0" i="0" u="none" strike="noStrike" cap="none" normalizeH="0" baseline="0" smtClean="0">
                          <a:ln>
                            <a:noFill/>
                          </a:ln>
                          <a:solidFill>
                            <a:schemeClr val="tx1"/>
                          </a:solidFill>
                          <a:effectLst/>
                          <a:latin typeface="微软雅黑" pitchFamily="34" charset="-122"/>
                          <a:ea typeface="微软雅黑" pitchFamily="34" charset="-122"/>
                        </a:rPr>
                        <a:t>影响</a:t>
                      </a:r>
                    </a:p>
                  </a:txBody>
                  <a:tcPr marL="68580" marR="68580" marT="45442" marB="454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003366"/>
                          </a:solidFill>
                          <a:latin typeface="Arial" pitchFamily="34" charset="0"/>
                          <a:ea typeface="楷体_GB2312" pitchFamily="49" charset="-122"/>
                        </a:defRPr>
                      </a:lvl1pPr>
                      <a:lvl2pPr marL="742950" indent="-285750">
                        <a:spcBef>
                          <a:spcPct val="20000"/>
                        </a:spcBef>
                        <a:defRPr sz="2000" b="1">
                          <a:solidFill>
                            <a:srgbClr val="003366"/>
                          </a:solidFill>
                          <a:latin typeface="Arial" pitchFamily="34" charset="0"/>
                          <a:ea typeface="楷体_GB2312" pitchFamily="49" charset="-122"/>
                        </a:defRPr>
                      </a:lvl2pPr>
                      <a:lvl3pPr marL="1143000" indent="-228600">
                        <a:spcBef>
                          <a:spcPct val="20000"/>
                        </a:spcBef>
                        <a:defRPr b="1">
                          <a:solidFill>
                            <a:srgbClr val="003366"/>
                          </a:solidFill>
                          <a:latin typeface="Arial" pitchFamily="34" charset="0"/>
                          <a:ea typeface="楷体_GB2312" pitchFamily="49" charset="-122"/>
                        </a:defRPr>
                      </a:lvl3pPr>
                      <a:lvl4pPr marL="1600200" indent="-228600">
                        <a:spcBef>
                          <a:spcPct val="20000"/>
                        </a:spcBef>
                        <a:defRPr b="1">
                          <a:solidFill>
                            <a:srgbClr val="003366"/>
                          </a:solidFill>
                          <a:latin typeface="Arial" pitchFamily="34" charset="0"/>
                          <a:ea typeface="楷体_GB2312" pitchFamily="49" charset="-122"/>
                        </a:defRPr>
                      </a:lvl4pPr>
                      <a:lvl5pPr marL="2057400" indent="-228600">
                        <a:spcBef>
                          <a:spcPct val="20000"/>
                        </a:spcBef>
                        <a:defRPr b="1">
                          <a:solidFill>
                            <a:srgbClr val="003366"/>
                          </a:solidFill>
                          <a:latin typeface="Arial" pitchFamily="34" charset="0"/>
                          <a:ea typeface="楷体_GB2312" pitchFamily="49" charset="-122"/>
                        </a:defRPr>
                      </a:lvl5pPr>
                      <a:lvl6pPr marL="2514600" indent="-228600" eaLnBrk="0" fontAlgn="base" hangingPunct="0">
                        <a:spcBef>
                          <a:spcPct val="20000"/>
                        </a:spcBef>
                        <a:spcAft>
                          <a:spcPct val="0"/>
                        </a:spcAft>
                        <a:defRPr b="1">
                          <a:solidFill>
                            <a:srgbClr val="003366"/>
                          </a:solidFill>
                          <a:latin typeface="Arial" pitchFamily="34" charset="0"/>
                          <a:ea typeface="楷体_GB2312" pitchFamily="49" charset="-122"/>
                        </a:defRPr>
                      </a:lvl6pPr>
                      <a:lvl7pPr marL="2971800" indent="-228600" eaLnBrk="0" fontAlgn="base" hangingPunct="0">
                        <a:spcBef>
                          <a:spcPct val="20000"/>
                        </a:spcBef>
                        <a:spcAft>
                          <a:spcPct val="0"/>
                        </a:spcAft>
                        <a:defRPr b="1">
                          <a:solidFill>
                            <a:srgbClr val="003366"/>
                          </a:solidFill>
                          <a:latin typeface="Arial" pitchFamily="34" charset="0"/>
                          <a:ea typeface="楷体_GB2312" pitchFamily="49" charset="-122"/>
                        </a:defRPr>
                      </a:lvl7pPr>
                      <a:lvl8pPr marL="3429000" indent="-228600" eaLnBrk="0" fontAlgn="base" hangingPunct="0">
                        <a:spcBef>
                          <a:spcPct val="20000"/>
                        </a:spcBef>
                        <a:spcAft>
                          <a:spcPct val="0"/>
                        </a:spcAft>
                        <a:defRPr b="1">
                          <a:solidFill>
                            <a:srgbClr val="003366"/>
                          </a:solidFill>
                          <a:latin typeface="Arial" pitchFamily="34" charset="0"/>
                          <a:ea typeface="楷体_GB2312" pitchFamily="49" charset="-122"/>
                        </a:defRPr>
                      </a:lvl8pPr>
                      <a:lvl9pPr marL="3886200" indent="-228600" eaLnBrk="0" fontAlgn="base" hangingPunct="0">
                        <a:spcBef>
                          <a:spcPct val="20000"/>
                        </a:spcBef>
                        <a:spcAft>
                          <a:spcPct val="0"/>
                        </a:spcAft>
                        <a:defRPr b="1">
                          <a:solidFill>
                            <a:srgbClr val="003366"/>
                          </a:solidFill>
                          <a:latin typeface="Arial" pitchFamily="34" charset="0"/>
                          <a:ea typeface="楷体_GB2312" pitchFamily="49"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200" b="0" i="0" u="none" strike="noStrike" cap="none" normalizeH="0" baseline="0" smtClean="0">
                          <a:ln>
                            <a:noFill/>
                          </a:ln>
                          <a:solidFill>
                            <a:schemeClr val="tx1"/>
                          </a:solidFill>
                          <a:effectLst/>
                          <a:latin typeface="微软雅黑" pitchFamily="34" charset="-122"/>
                          <a:ea typeface="微软雅黑" pitchFamily="34" charset="-122"/>
                        </a:rPr>
                        <a:t>招募、训练成本的增加</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200" b="0" i="0" u="none" strike="noStrike" cap="none" normalizeH="0" baseline="0" smtClean="0">
                          <a:ln>
                            <a:noFill/>
                          </a:ln>
                          <a:solidFill>
                            <a:schemeClr val="tx1"/>
                          </a:solidFill>
                          <a:effectLst/>
                          <a:latin typeface="微软雅黑" pitchFamily="34" charset="-122"/>
                          <a:ea typeface="微软雅黑" pitchFamily="34" charset="-122"/>
                        </a:rPr>
                        <a:t>生产力下降</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200" b="0" i="0" u="none" strike="noStrike" cap="none" normalizeH="0" baseline="0" smtClean="0">
                          <a:ln>
                            <a:noFill/>
                          </a:ln>
                          <a:solidFill>
                            <a:schemeClr val="tx1"/>
                          </a:solidFill>
                          <a:effectLst/>
                          <a:latin typeface="微软雅黑" pitchFamily="34" charset="-122"/>
                          <a:ea typeface="微软雅黑" pitchFamily="34" charset="-122"/>
                        </a:rPr>
                        <a:t>降低服务的品质</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200" b="0" i="0" u="none" strike="noStrike" cap="none" normalizeH="0" baseline="0" smtClean="0">
                          <a:ln>
                            <a:noFill/>
                          </a:ln>
                          <a:solidFill>
                            <a:schemeClr val="tx1"/>
                          </a:solidFill>
                          <a:effectLst/>
                          <a:latin typeface="微软雅黑" pitchFamily="34" charset="-122"/>
                          <a:ea typeface="微软雅黑" pitchFamily="34" charset="-122"/>
                        </a:rPr>
                        <a:t>商机的流失</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200" b="0" i="0" u="none" strike="noStrike" cap="none" normalizeH="0" baseline="0" smtClean="0">
                          <a:ln>
                            <a:noFill/>
                          </a:ln>
                          <a:solidFill>
                            <a:schemeClr val="tx1"/>
                          </a:solidFill>
                          <a:effectLst/>
                          <a:latin typeface="微软雅黑" pitchFamily="34" charset="-122"/>
                          <a:ea typeface="微软雅黑" pitchFamily="34" charset="-122"/>
                        </a:rPr>
                        <a:t>增加行政管理负担</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200" b="0" i="0" u="none" strike="noStrike" cap="none" normalizeH="0" baseline="0" smtClean="0">
                          <a:ln>
                            <a:noFill/>
                          </a:ln>
                          <a:solidFill>
                            <a:schemeClr val="tx1"/>
                          </a:solidFill>
                          <a:effectLst/>
                          <a:latin typeface="微软雅黑" pitchFamily="34" charset="-122"/>
                          <a:ea typeface="微软雅黑" pitchFamily="34" charset="-122"/>
                        </a:rPr>
                        <a:t>降低员工士气</a:t>
                      </a:r>
                    </a:p>
                  </a:txBody>
                  <a:tcPr marL="68580" marR="68580" marT="45442" marB="454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003366"/>
                          </a:solidFill>
                          <a:latin typeface="Arial" pitchFamily="34" charset="0"/>
                          <a:ea typeface="楷体_GB2312" pitchFamily="49" charset="-122"/>
                        </a:defRPr>
                      </a:lvl1pPr>
                      <a:lvl2pPr marL="742950" indent="-285750">
                        <a:spcBef>
                          <a:spcPct val="20000"/>
                        </a:spcBef>
                        <a:defRPr sz="2000" b="1">
                          <a:solidFill>
                            <a:srgbClr val="003366"/>
                          </a:solidFill>
                          <a:latin typeface="Arial" pitchFamily="34" charset="0"/>
                          <a:ea typeface="楷体_GB2312" pitchFamily="49" charset="-122"/>
                        </a:defRPr>
                      </a:lvl2pPr>
                      <a:lvl3pPr marL="1143000" indent="-228600">
                        <a:spcBef>
                          <a:spcPct val="20000"/>
                        </a:spcBef>
                        <a:defRPr b="1">
                          <a:solidFill>
                            <a:srgbClr val="003366"/>
                          </a:solidFill>
                          <a:latin typeface="Arial" pitchFamily="34" charset="0"/>
                          <a:ea typeface="楷体_GB2312" pitchFamily="49" charset="-122"/>
                        </a:defRPr>
                      </a:lvl3pPr>
                      <a:lvl4pPr marL="1600200" indent="-228600">
                        <a:spcBef>
                          <a:spcPct val="20000"/>
                        </a:spcBef>
                        <a:defRPr b="1">
                          <a:solidFill>
                            <a:srgbClr val="003366"/>
                          </a:solidFill>
                          <a:latin typeface="Arial" pitchFamily="34" charset="0"/>
                          <a:ea typeface="楷体_GB2312" pitchFamily="49" charset="-122"/>
                        </a:defRPr>
                      </a:lvl4pPr>
                      <a:lvl5pPr marL="2057400" indent="-228600">
                        <a:spcBef>
                          <a:spcPct val="20000"/>
                        </a:spcBef>
                        <a:defRPr b="1">
                          <a:solidFill>
                            <a:srgbClr val="003366"/>
                          </a:solidFill>
                          <a:latin typeface="Arial" pitchFamily="34" charset="0"/>
                          <a:ea typeface="楷体_GB2312" pitchFamily="49" charset="-122"/>
                        </a:defRPr>
                      </a:lvl5pPr>
                      <a:lvl6pPr marL="2514600" indent="-228600" eaLnBrk="0" fontAlgn="base" hangingPunct="0">
                        <a:spcBef>
                          <a:spcPct val="20000"/>
                        </a:spcBef>
                        <a:spcAft>
                          <a:spcPct val="0"/>
                        </a:spcAft>
                        <a:defRPr b="1">
                          <a:solidFill>
                            <a:srgbClr val="003366"/>
                          </a:solidFill>
                          <a:latin typeface="Arial" pitchFamily="34" charset="0"/>
                          <a:ea typeface="楷体_GB2312" pitchFamily="49" charset="-122"/>
                        </a:defRPr>
                      </a:lvl6pPr>
                      <a:lvl7pPr marL="2971800" indent="-228600" eaLnBrk="0" fontAlgn="base" hangingPunct="0">
                        <a:spcBef>
                          <a:spcPct val="20000"/>
                        </a:spcBef>
                        <a:spcAft>
                          <a:spcPct val="0"/>
                        </a:spcAft>
                        <a:defRPr b="1">
                          <a:solidFill>
                            <a:srgbClr val="003366"/>
                          </a:solidFill>
                          <a:latin typeface="Arial" pitchFamily="34" charset="0"/>
                          <a:ea typeface="楷体_GB2312" pitchFamily="49" charset="-122"/>
                        </a:defRPr>
                      </a:lvl7pPr>
                      <a:lvl8pPr marL="3429000" indent="-228600" eaLnBrk="0" fontAlgn="base" hangingPunct="0">
                        <a:spcBef>
                          <a:spcPct val="20000"/>
                        </a:spcBef>
                        <a:spcAft>
                          <a:spcPct val="0"/>
                        </a:spcAft>
                        <a:defRPr b="1">
                          <a:solidFill>
                            <a:srgbClr val="003366"/>
                          </a:solidFill>
                          <a:latin typeface="Arial" pitchFamily="34" charset="0"/>
                          <a:ea typeface="楷体_GB2312" pitchFamily="49" charset="-122"/>
                        </a:defRPr>
                      </a:lvl8pPr>
                      <a:lvl9pPr marL="3886200" indent="-228600" eaLnBrk="0" fontAlgn="base" hangingPunct="0">
                        <a:spcBef>
                          <a:spcPct val="20000"/>
                        </a:spcBef>
                        <a:spcAft>
                          <a:spcPct val="0"/>
                        </a:spcAft>
                        <a:defRPr b="1">
                          <a:solidFill>
                            <a:srgbClr val="003366"/>
                          </a:solidFill>
                          <a:latin typeface="Arial" pitchFamily="34" charset="0"/>
                          <a:ea typeface="楷体_GB2312" pitchFamily="49"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200" b="0" i="0" u="none" strike="noStrike" cap="none" normalizeH="0" baseline="0" smtClean="0">
                          <a:ln>
                            <a:noFill/>
                          </a:ln>
                          <a:solidFill>
                            <a:schemeClr val="tx1"/>
                          </a:solidFill>
                          <a:effectLst/>
                          <a:latin typeface="微软雅黑" pitchFamily="34" charset="-122"/>
                          <a:ea typeface="微软雅黑" pitchFamily="34" charset="-122"/>
                        </a:rPr>
                        <a:t>在原组织的薪酬及利益的丧失</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200" b="0" i="0" u="none" strike="noStrike" cap="none" normalizeH="0" baseline="0" smtClean="0">
                          <a:ln>
                            <a:noFill/>
                          </a:ln>
                          <a:solidFill>
                            <a:schemeClr val="tx1"/>
                          </a:solidFill>
                          <a:effectLst/>
                          <a:latin typeface="微软雅黑" pitchFamily="34" charset="-122"/>
                          <a:ea typeface="微软雅黑" pitchFamily="34" charset="-122"/>
                        </a:rPr>
                        <a:t>工作转换时期的压力</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200" b="0" i="0" u="none" strike="noStrike" cap="none" normalizeH="0" baseline="0" smtClean="0">
                          <a:ln>
                            <a:noFill/>
                          </a:ln>
                          <a:solidFill>
                            <a:schemeClr val="tx1"/>
                          </a:solidFill>
                          <a:effectLst/>
                          <a:latin typeface="微软雅黑" pitchFamily="34" charset="-122"/>
                          <a:ea typeface="微软雅黑" pitchFamily="34" charset="-122"/>
                        </a:rPr>
                        <a:t>找寻新工作的成本</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200" b="0" i="0" u="none" strike="noStrike" cap="none" normalizeH="0" baseline="0" smtClean="0">
                          <a:ln>
                            <a:noFill/>
                          </a:ln>
                          <a:solidFill>
                            <a:schemeClr val="tx1"/>
                          </a:solidFill>
                          <a:effectLst/>
                          <a:latin typeface="微软雅黑" pitchFamily="34" charset="-122"/>
                          <a:ea typeface="微软雅黑" pitchFamily="34" charset="-122"/>
                        </a:rPr>
                        <a:t>家庭</a:t>
                      </a:r>
                      <a:r>
                        <a:rPr kumimoji="0" lang="en-US" altLang="zh-CN" sz="2200" b="0" i="0" u="none" strike="noStrike" cap="none" normalizeH="0" baseline="0" smtClean="0">
                          <a:ln>
                            <a:noFill/>
                          </a:ln>
                          <a:solidFill>
                            <a:schemeClr val="tx1"/>
                          </a:solidFill>
                          <a:effectLst/>
                          <a:latin typeface="微软雅黑" pitchFamily="34" charset="-122"/>
                          <a:ea typeface="微软雅黑" pitchFamily="34" charset="-122"/>
                        </a:rPr>
                        <a:t>/</a:t>
                      </a:r>
                      <a:r>
                        <a:rPr kumimoji="0" lang="zh-CN" altLang="en-US" sz="2200" b="0" i="0" u="none" strike="noStrike" cap="none" normalizeH="0" baseline="0" smtClean="0">
                          <a:ln>
                            <a:noFill/>
                          </a:ln>
                          <a:solidFill>
                            <a:schemeClr val="tx1"/>
                          </a:solidFill>
                          <a:effectLst/>
                          <a:latin typeface="微软雅黑" pitchFamily="34" charset="-122"/>
                          <a:ea typeface="微软雅黑" pitchFamily="34" charset="-122"/>
                        </a:rPr>
                        <a:t>社会网络的调整</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200" b="0" i="0" u="none" strike="noStrike" cap="none" normalizeH="0" baseline="0" smtClean="0">
                          <a:ln>
                            <a:noFill/>
                          </a:ln>
                          <a:solidFill>
                            <a:schemeClr val="tx1"/>
                          </a:solidFill>
                          <a:effectLst/>
                          <a:latin typeface="微软雅黑" pitchFamily="34" charset="-122"/>
                          <a:ea typeface="微软雅黑" pitchFamily="34" charset="-122"/>
                        </a:rPr>
                        <a:t>原有资源的流失</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200" b="0" i="0" u="none" strike="noStrike" cap="none" normalizeH="0" baseline="0" smtClean="0">
                          <a:ln>
                            <a:noFill/>
                          </a:ln>
                          <a:solidFill>
                            <a:schemeClr val="tx1"/>
                          </a:solidFill>
                          <a:effectLst/>
                          <a:latin typeface="微软雅黑" pitchFamily="34" charset="-122"/>
                          <a:ea typeface="微软雅黑" pitchFamily="34" charset="-122"/>
                        </a:rPr>
                        <a:t>阻碍配偶的生涯发展</a:t>
                      </a:r>
                    </a:p>
                  </a:txBody>
                  <a:tcPr marL="68580" marR="68580" marT="45442" marB="454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6813">
                <a:tc>
                  <a:txBody>
                    <a:bodyPr/>
                    <a:lstStyle>
                      <a:lvl1pPr>
                        <a:spcBef>
                          <a:spcPct val="20000"/>
                        </a:spcBef>
                        <a:defRPr sz="2800" b="1">
                          <a:solidFill>
                            <a:srgbClr val="003366"/>
                          </a:solidFill>
                          <a:latin typeface="Arial" pitchFamily="34" charset="0"/>
                          <a:ea typeface="楷体_GB2312" pitchFamily="49" charset="-122"/>
                        </a:defRPr>
                      </a:lvl1pPr>
                      <a:lvl2pPr marL="742950" indent="-285750">
                        <a:spcBef>
                          <a:spcPct val="20000"/>
                        </a:spcBef>
                        <a:defRPr sz="2000" b="1">
                          <a:solidFill>
                            <a:srgbClr val="003366"/>
                          </a:solidFill>
                          <a:latin typeface="Arial" pitchFamily="34" charset="0"/>
                          <a:ea typeface="楷体_GB2312" pitchFamily="49" charset="-122"/>
                        </a:defRPr>
                      </a:lvl2pPr>
                      <a:lvl3pPr marL="1143000" indent="-228600">
                        <a:spcBef>
                          <a:spcPct val="20000"/>
                        </a:spcBef>
                        <a:defRPr b="1">
                          <a:solidFill>
                            <a:srgbClr val="003366"/>
                          </a:solidFill>
                          <a:latin typeface="Arial" pitchFamily="34" charset="0"/>
                          <a:ea typeface="楷体_GB2312" pitchFamily="49" charset="-122"/>
                        </a:defRPr>
                      </a:lvl3pPr>
                      <a:lvl4pPr marL="1600200" indent="-228600">
                        <a:spcBef>
                          <a:spcPct val="20000"/>
                        </a:spcBef>
                        <a:defRPr b="1">
                          <a:solidFill>
                            <a:srgbClr val="003366"/>
                          </a:solidFill>
                          <a:latin typeface="Arial" pitchFamily="34" charset="0"/>
                          <a:ea typeface="楷体_GB2312" pitchFamily="49" charset="-122"/>
                        </a:defRPr>
                      </a:lvl4pPr>
                      <a:lvl5pPr marL="2057400" indent="-228600">
                        <a:spcBef>
                          <a:spcPct val="20000"/>
                        </a:spcBef>
                        <a:defRPr b="1">
                          <a:solidFill>
                            <a:srgbClr val="003366"/>
                          </a:solidFill>
                          <a:latin typeface="Arial" pitchFamily="34" charset="0"/>
                          <a:ea typeface="楷体_GB2312" pitchFamily="49" charset="-122"/>
                        </a:defRPr>
                      </a:lvl5pPr>
                      <a:lvl6pPr marL="2514600" indent="-228600" eaLnBrk="0" fontAlgn="base" hangingPunct="0">
                        <a:spcBef>
                          <a:spcPct val="20000"/>
                        </a:spcBef>
                        <a:spcAft>
                          <a:spcPct val="0"/>
                        </a:spcAft>
                        <a:defRPr b="1">
                          <a:solidFill>
                            <a:srgbClr val="003366"/>
                          </a:solidFill>
                          <a:latin typeface="Arial" pitchFamily="34" charset="0"/>
                          <a:ea typeface="楷体_GB2312" pitchFamily="49" charset="-122"/>
                        </a:defRPr>
                      </a:lvl6pPr>
                      <a:lvl7pPr marL="2971800" indent="-228600" eaLnBrk="0" fontAlgn="base" hangingPunct="0">
                        <a:spcBef>
                          <a:spcPct val="20000"/>
                        </a:spcBef>
                        <a:spcAft>
                          <a:spcPct val="0"/>
                        </a:spcAft>
                        <a:defRPr b="1">
                          <a:solidFill>
                            <a:srgbClr val="003366"/>
                          </a:solidFill>
                          <a:latin typeface="Arial" pitchFamily="34" charset="0"/>
                          <a:ea typeface="楷体_GB2312" pitchFamily="49" charset="-122"/>
                        </a:defRPr>
                      </a:lvl7pPr>
                      <a:lvl8pPr marL="3429000" indent="-228600" eaLnBrk="0" fontAlgn="base" hangingPunct="0">
                        <a:spcBef>
                          <a:spcPct val="20000"/>
                        </a:spcBef>
                        <a:spcAft>
                          <a:spcPct val="0"/>
                        </a:spcAft>
                        <a:defRPr b="1">
                          <a:solidFill>
                            <a:srgbClr val="003366"/>
                          </a:solidFill>
                          <a:latin typeface="Arial" pitchFamily="34" charset="0"/>
                          <a:ea typeface="楷体_GB2312" pitchFamily="49" charset="-122"/>
                        </a:defRPr>
                      </a:lvl8pPr>
                      <a:lvl9pPr marL="3886200" indent="-228600" eaLnBrk="0" fontAlgn="base" hangingPunct="0">
                        <a:spcBef>
                          <a:spcPct val="20000"/>
                        </a:spcBef>
                        <a:spcAft>
                          <a:spcPct val="0"/>
                        </a:spcAft>
                        <a:defRPr b="1">
                          <a:solidFill>
                            <a:srgbClr val="003366"/>
                          </a:solidFill>
                          <a:latin typeface="Arial" pitchFamily="34" charset="0"/>
                          <a:ea typeface="楷体_GB2312" pitchFamily="49"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200" b="0" i="0" u="none" strike="noStrike" cap="none" normalizeH="0" baseline="0" smtClean="0">
                          <a:ln>
                            <a:noFill/>
                          </a:ln>
                          <a:solidFill>
                            <a:schemeClr val="tx1"/>
                          </a:solidFill>
                          <a:effectLst/>
                          <a:latin typeface="微软雅黑" pitchFamily="34" charset="-122"/>
                          <a:ea typeface="微软雅黑" pitchFamily="34" charset="-122"/>
                        </a:rPr>
                        <a:t>正面</a:t>
                      </a:r>
                      <a:endParaRPr kumimoji="0" lang="en-US" altLang="zh-CN" sz="2200" b="0" i="0" u="none" strike="noStrike" cap="none" normalizeH="0" baseline="0" smtClean="0">
                        <a:ln>
                          <a:noFill/>
                        </a:ln>
                        <a:solidFill>
                          <a:schemeClr val="tx1"/>
                        </a:solidFill>
                        <a:effectLst/>
                        <a:latin typeface="微软雅黑" pitchFamily="34" charset="-122"/>
                        <a:ea typeface="微软雅黑" pitchFamily="34" charset="-122"/>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200" b="0" i="0" u="none" strike="noStrike" cap="none" normalizeH="0" baseline="0" smtClean="0">
                          <a:ln>
                            <a:noFill/>
                          </a:ln>
                          <a:solidFill>
                            <a:schemeClr val="tx1"/>
                          </a:solidFill>
                          <a:effectLst/>
                          <a:latin typeface="微软雅黑" pitchFamily="34" charset="-122"/>
                          <a:ea typeface="微软雅黑" pitchFamily="34" charset="-122"/>
                        </a:rPr>
                        <a:t>影响</a:t>
                      </a:r>
                    </a:p>
                  </a:txBody>
                  <a:tcPr marL="68580" marR="68580" marT="45442" marB="454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003366"/>
                          </a:solidFill>
                          <a:latin typeface="Arial" pitchFamily="34" charset="0"/>
                          <a:ea typeface="楷体_GB2312" pitchFamily="49" charset="-122"/>
                        </a:defRPr>
                      </a:lvl1pPr>
                      <a:lvl2pPr marL="742950" indent="-285750">
                        <a:spcBef>
                          <a:spcPct val="20000"/>
                        </a:spcBef>
                        <a:defRPr sz="2000" b="1">
                          <a:solidFill>
                            <a:srgbClr val="003366"/>
                          </a:solidFill>
                          <a:latin typeface="Arial" pitchFamily="34" charset="0"/>
                          <a:ea typeface="楷体_GB2312" pitchFamily="49" charset="-122"/>
                        </a:defRPr>
                      </a:lvl2pPr>
                      <a:lvl3pPr marL="1143000" indent="-228600">
                        <a:spcBef>
                          <a:spcPct val="20000"/>
                        </a:spcBef>
                        <a:defRPr b="1">
                          <a:solidFill>
                            <a:srgbClr val="003366"/>
                          </a:solidFill>
                          <a:latin typeface="Arial" pitchFamily="34" charset="0"/>
                          <a:ea typeface="楷体_GB2312" pitchFamily="49" charset="-122"/>
                        </a:defRPr>
                      </a:lvl3pPr>
                      <a:lvl4pPr marL="1600200" indent="-228600">
                        <a:spcBef>
                          <a:spcPct val="20000"/>
                        </a:spcBef>
                        <a:defRPr b="1">
                          <a:solidFill>
                            <a:srgbClr val="003366"/>
                          </a:solidFill>
                          <a:latin typeface="Arial" pitchFamily="34" charset="0"/>
                          <a:ea typeface="楷体_GB2312" pitchFamily="49" charset="-122"/>
                        </a:defRPr>
                      </a:lvl4pPr>
                      <a:lvl5pPr marL="2057400" indent="-228600">
                        <a:spcBef>
                          <a:spcPct val="20000"/>
                        </a:spcBef>
                        <a:defRPr b="1">
                          <a:solidFill>
                            <a:srgbClr val="003366"/>
                          </a:solidFill>
                          <a:latin typeface="Arial" pitchFamily="34" charset="0"/>
                          <a:ea typeface="楷体_GB2312" pitchFamily="49" charset="-122"/>
                        </a:defRPr>
                      </a:lvl5pPr>
                      <a:lvl6pPr marL="2514600" indent="-228600" eaLnBrk="0" fontAlgn="base" hangingPunct="0">
                        <a:spcBef>
                          <a:spcPct val="20000"/>
                        </a:spcBef>
                        <a:spcAft>
                          <a:spcPct val="0"/>
                        </a:spcAft>
                        <a:defRPr b="1">
                          <a:solidFill>
                            <a:srgbClr val="003366"/>
                          </a:solidFill>
                          <a:latin typeface="Arial" pitchFamily="34" charset="0"/>
                          <a:ea typeface="楷体_GB2312" pitchFamily="49" charset="-122"/>
                        </a:defRPr>
                      </a:lvl6pPr>
                      <a:lvl7pPr marL="2971800" indent="-228600" eaLnBrk="0" fontAlgn="base" hangingPunct="0">
                        <a:spcBef>
                          <a:spcPct val="20000"/>
                        </a:spcBef>
                        <a:spcAft>
                          <a:spcPct val="0"/>
                        </a:spcAft>
                        <a:defRPr b="1">
                          <a:solidFill>
                            <a:srgbClr val="003366"/>
                          </a:solidFill>
                          <a:latin typeface="Arial" pitchFamily="34" charset="0"/>
                          <a:ea typeface="楷体_GB2312" pitchFamily="49" charset="-122"/>
                        </a:defRPr>
                      </a:lvl7pPr>
                      <a:lvl8pPr marL="3429000" indent="-228600" eaLnBrk="0" fontAlgn="base" hangingPunct="0">
                        <a:spcBef>
                          <a:spcPct val="20000"/>
                        </a:spcBef>
                        <a:spcAft>
                          <a:spcPct val="0"/>
                        </a:spcAft>
                        <a:defRPr b="1">
                          <a:solidFill>
                            <a:srgbClr val="003366"/>
                          </a:solidFill>
                          <a:latin typeface="Arial" pitchFamily="34" charset="0"/>
                          <a:ea typeface="楷体_GB2312" pitchFamily="49" charset="-122"/>
                        </a:defRPr>
                      </a:lvl8pPr>
                      <a:lvl9pPr marL="3886200" indent="-228600" eaLnBrk="0" fontAlgn="base" hangingPunct="0">
                        <a:spcBef>
                          <a:spcPct val="20000"/>
                        </a:spcBef>
                        <a:spcAft>
                          <a:spcPct val="0"/>
                        </a:spcAft>
                        <a:defRPr b="1">
                          <a:solidFill>
                            <a:srgbClr val="003366"/>
                          </a:solidFill>
                          <a:latin typeface="Arial" pitchFamily="34" charset="0"/>
                          <a:ea typeface="楷体_GB2312" pitchFamily="49"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200" b="0" i="0" u="none" strike="noStrike" cap="none" normalizeH="0" baseline="0" smtClean="0">
                          <a:ln>
                            <a:noFill/>
                          </a:ln>
                          <a:solidFill>
                            <a:schemeClr val="tx1"/>
                          </a:solidFill>
                          <a:effectLst/>
                          <a:latin typeface="微软雅黑" pitchFamily="34" charset="-122"/>
                          <a:ea typeface="微软雅黑" pitchFamily="34" charset="-122"/>
                        </a:rPr>
                        <a:t>淘汰替换表现不佳的员工</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200" b="0" i="0" u="none" strike="noStrike" cap="none" normalizeH="0" baseline="0" smtClean="0">
                          <a:ln>
                            <a:noFill/>
                          </a:ln>
                          <a:solidFill>
                            <a:schemeClr val="tx1"/>
                          </a:solidFill>
                          <a:effectLst/>
                          <a:latin typeface="微软雅黑" pitchFamily="34" charset="-122"/>
                          <a:ea typeface="微软雅黑" pitchFamily="34" charset="-122"/>
                        </a:rPr>
                        <a:t>注入新的知识和技术</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200" b="0" i="0" u="none" strike="noStrike" cap="none" normalizeH="0" baseline="0" smtClean="0">
                          <a:ln>
                            <a:noFill/>
                          </a:ln>
                          <a:solidFill>
                            <a:schemeClr val="tx1"/>
                          </a:solidFill>
                          <a:effectLst/>
                          <a:latin typeface="微软雅黑" pitchFamily="34" charset="-122"/>
                          <a:ea typeface="微软雅黑" pitchFamily="34" charset="-122"/>
                        </a:rPr>
                        <a:t>新的商机</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200" b="0" i="0" u="none" strike="noStrike" cap="none" normalizeH="0" baseline="0" smtClean="0">
                          <a:ln>
                            <a:noFill/>
                          </a:ln>
                          <a:solidFill>
                            <a:schemeClr val="tx1"/>
                          </a:solidFill>
                          <a:effectLst/>
                          <a:latin typeface="微软雅黑" pitchFamily="34" charset="-122"/>
                          <a:ea typeface="微软雅黑" pitchFamily="34" charset="-122"/>
                        </a:rPr>
                        <a:t>节省人事成本</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200" b="0" i="0" u="none" strike="noStrike" cap="none" normalizeH="0" baseline="0" smtClean="0">
                          <a:ln>
                            <a:noFill/>
                          </a:ln>
                          <a:solidFill>
                            <a:schemeClr val="tx1"/>
                          </a:solidFill>
                          <a:effectLst/>
                          <a:latin typeface="微软雅黑" pitchFamily="34" charset="-122"/>
                          <a:ea typeface="微软雅黑" pitchFamily="34" charset="-122"/>
                        </a:rPr>
                        <a:t>升迁渠道的畅通</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200" b="0" i="0" u="none" strike="noStrike" cap="none" normalizeH="0" baseline="0" smtClean="0">
                          <a:ln>
                            <a:noFill/>
                          </a:ln>
                          <a:solidFill>
                            <a:schemeClr val="tx1"/>
                          </a:solidFill>
                          <a:effectLst/>
                          <a:latin typeface="微软雅黑" pitchFamily="34" charset="-122"/>
                          <a:ea typeface="微软雅黑" pitchFamily="34" charset="-122"/>
                        </a:rPr>
                        <a:t>员工权责的增加</a:t>
                      </a:r>
                    </a:p>
                  </a:txBody>
                  <a:tcPr marL="68580" marR="68580" marT="45442" marB="454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rgbClr val="003366"/>
                          </a:solidFill>
                          <a:latin typeface="Arial" pitchFamily="34" charset="0"/>
                          <a:ea typeface="楷体_GB2312" pitchFamily="49" charset="-122"/>
                        </a:defRPr>
                      </a:lvl1pPr>
                      <a:lvl2pPr marL="742950" indent="-285750">
                        <a:spcBef>
                          <a:spcPct val="20000"/>
                        </a:spcBef>
                        <a:defRPr sz="2000" b="1">
                          <a:solidFill>
                            <a:srgbClr val="003366"/>
                          </a:solidFill>
                          <a:latin typeface="Arial" pitchFamily="34" charset="0"/>
                          <a:ea typeface="楷体_GB2312" pitchFamily="49" charset="-122"/>
                        </a:defRPr>
                      </a:lvl2pPr>
                      <a:lvl3pPr marL="1143000" indent="-228600">
                        <a:spcBef>
                          <a:spcPct val="20000"/>
                        </a:spcBef>
                        <a:defRPr b="1">
                          <a:solidFill>
                            <a:srgbClr val="003366"/>
                          </a:solidFill>
                          <a:latin typeface="Arial" pitchFamily="34" charset="0"/>
                          <a:ea typeface="楷体_GB2312" pitchFamily="49" charset="-122"/>
                        </a:defRPr>
                      </a:lvl3pPr>
                      <a:lvl4pPr marL="1600200" indent="-228600">
                        <a:spcBef>
                          <a:spcPct val="20000"/>
                        </a:spcBef>
                        <a:defRPr b="1">
                          <a:solidFill>
                            <a:srgbClr val="003366"/>
                          </a:solidFill>
                          <a:latin typeface="Arial" pitchFamily="34" charset="0"/>
                          <a:ea typeface="楷体_GB2312" pitchFamily="49" charset="-122"/>
                        </a:defRPr>
                      </a:lvl4pPr>
                      <a:lvl5pPr marL="2057400" indent="-228600">
                        <a:spcBef>
                          <a:spcPct val="20000"/>
                        </a:spcBef>
                        <a:defRPr b="1">
                          <a:solidFill>
                            <a:srgbClr val="003366"/>
                          </a:solidFill>
                          <a:latin typeface="Arial" pitchFamily="34" charset="0"/>
                          <a:ea typeface="楷体_GB2312" pitchFamily="49" charset="-122"/>
                        </a:defRPr>
                      </a:lvl5pPr>
                      <a:lvl6pPr marL="2514600" indent="-228600" eaLnBrk="0" fontAlgn="base" hangingPunct="0">
                        <a:spcBef>
                          <a:spcPct val="20000"/>
                        </a:spcBef>
                        <a:spcAft>
                          <a:spcPct val="0"/>
                        </a:spcAft>
                        <a:defRPr b="1">
                          <a:solidFill>
                            <a:srgbClr val="003366"/>
                          </a:solidFill>
                          <a:latin typeface="Arial" pitchFamily="34" charset="0"/>
                          <a:ea typeface="楷体_GB2312" pitchFamily="49" charset="-122"/>
                        </a:defRPr>
                      </a:lvl6pPr>
                      <a:lvl7pPr marL="2971800" indent="-228600" eaLnBrk="0" fontAlgn="base" hangingPunct="0">
                        <a:spcBef>
                          <a:spcPct val="20000"/>
                        </a:spcBef>
                        <a:spcAft>
                          <a:spcPct val="0"/>
                        </a:spcAft>
                        <a:defRPr b="1">
                          <a:solidFill>
                            <a:srgbClr val="003366"/>
                          </a:solidFill>
                          <a:latin typeface="Arial" pitchFamily="34" charset="0"/>
                          <a:ea typeface="楷体_GB2312" pitchFamily="49" charset="-122"/>
                        </a:defRPr>
                      </a:lvl7pPr>
                      <a:lvl8pPr marL="3429000" indent="-228600" eaLnBrk="0" fontAlgn="base" hangingPunct="0">
                        <a:spcBef>
                          <a:spcPct val="20000"/>
                        </a:spcBef>
                        <a:spcAft>
                          <a:spcPct val="0"/>
                        </a:spcAft>
                        <a:defRPr b="1">
                          <a:solidFill>
                            <a:srgbClr val="003366"/>
                          </a:solidFill>
                          <a:latin typeface="Arial" pitchFamily="34" charset="0"/>
                          <a:ea typeface="楷体_GB2312" pitchFamily="49" charset="-122"/>
                        </a:defRPr>
                      </a:lvl8pPr>
                      <a:lvl9pPr marL="3886200" indent="-228600" eaLnBrk="0" fontAlgn="base" hangingPunct="0">
                        <a:spcBef>
                          <a:spcPct val="20000"/>
                        </a:spcBef>
                        <a:spcAft>
                          <a:spcPct val="0"/>
                        </a:spcAft>
                        <a:defRPr b="1">
                          <a:solidFill>
                            <a:srgbClr val="003366"/>
                          </a:solidFill>
                          <a:latin typeface="Arial" pitchFamily="34" charset="0"/>
                          <a:ea typeface="楷体_GB2312" pitchFamily="49"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200" b="0" i="0" u="none" strike="noStrike" cap="none" normalizeH="0" baseline="0" smtClean="0">
                          <a:ln>
                            <a:noFill/>
                          </a:ln>
                          <a:solidFill>
                            <a:schemeClr val="tx1"/>
                          </a:solidFill>
                          <a:effectLst/>
                          <a:latin typeface="微软雅黑" pitchFamily="34" charset="-122"/>
                          <a:ea typeface="微软雅黑" pitchFamily="34" charset="-122"/>
                        </a:rPr>
                        <a:t>获得较好的工作</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200" b="0" i="0" u="none" strike="noStrike" cap="none" normalizeH="0" baseline="0" smtClean="0">
                          <a:ln>
                            <a:noFill/>
                          </a:ln>
                          <a:solidFill>
                            <a:schemeClr val="tx1"/>
                          </a:solidFill>
                          <a:effectLst/>
                          <a:latin typeface="微软雅黑" pitchFamily="34" charset="-122"/>
                          <a:ea typeface="微软雅黑" pitchFamily="34" charset="-122"/>
                        </a:rPr>
                        <a:t>减轻工作上的压力</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200" b="0" i="0" u="none" strike="noStrike" cap="none" normalizeH="0" baseline="0" smtClean="0">
                          <a:ln>
                            <a:noFill/>
                          </a:ln>
                          <a:solidFill>
                            <a:schemeClr val="tx1"/>
                          </a:solidFill>
                          <a:effectLst/>
                          <a:latin typeface="微软雅黑" pitchFamily="34" charset="-122"/>
                          <a:ea typeface="微软雅黑" pitchFamily="34" charset="-122"/>
                        </a:rPr>
                        <a:t>恢复对工作的热情</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200" b="0" i="0" u="none" strike="noStrike" cap="none" normalizeH="0" baseline="0" smtClean="0">
                          <a:ln>
                            <a:noFill/>
                          </a:ln>
                          <a:solidFill>
                            <a:schemeClr val="tx1"/>
                          </a:solidFill>
                          <a:effectLst/>
                          <a:latin typeface="微软雅黑" pitchFamily="34" charset="-122"/>
                          <a:ea typeface="微软雅黑" pitchFamily="34" charset="-122"/>
                        </a:rPr>
                        <a:t>发展自己的兴趣</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200" b="0" i="0" u="none" strike="noStrike" cap="none" normalizeH="0" baseline="0" smtClean="0">
                          <a:ln>
                            <a:noFill/>
                          </a:ln>
                          <a:solidFill>
                            <a:schemeClr val="tx1"/>
                          </a:solidFill>
                          <a:effectLst/>
                          <a:latin typeface="微软雅黑" pitchFamily="34" charset="-122"/>
                          <a:ea typeface="微软雅黑" pitchFamily="34" charset="-122"/>
                        </a:rPr>
                        <a:t>获得满意的工作环境</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200" b="0" i="0" u="none" strike="noStrike" cap="none" normalizeH="0" baseline="0" smtClean="0">
                          <a:ln>
                            <a:noFill/>
                          </a:ln>
                          <a:solidFill>
                            <a:schemeClr val="tx1"/>
                          </a:solidFill>
                          <a:effectLst/>
                          <a:latin typeface="微软雅黑" pitchFamily="34" charset="-122"/>
                          <a:ea typeface="微软雅黑" pitchFamily="34" charset="-122"/>
                        </a:rPr>
                        <a:t>帮助配偶的生涯发展</a:t>
                      </a:r>
                    </a:p>
                  </a:txBody>
                  <a:tcPr marL="68580" marR="68580" marT="45442" marB="454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567929" y="642939"/>
            <a:ext cx="2878931" cy="598487"/>
          </a:xfrm>
          <a:prstGeom prst="rect">
            <a:avLst/>
          </a:prstGeom>
          <a:noFill/>
          <a:ln w="9525">
            <a:noFill/>
            <a:miter lim="800000"/>
            <a:headEnd/>
            <a:tailEnd/>
          </a:ln>
        </p:spPr>
        <p:txBody>
          <a:bodyPr anchor="ctr"/>
          <a:lstStyle/>
          <a:p>
            <a:pPr eaLnBrk="1" hangingPunct="1"/>
            <a:r>
              <a:rPr lang="zh-CN" altLang="en-US" sz="2400">
                <a:solidFill>
                  <a:schemeClr val="tx1"/>
                </a:solidFill>
                <a:latin typeface="微软雅黑" pitchFamily="34" charset="-122"/>
                <a:ea typeface="微软雅黑" pitchFamily="34" charset="-122"/>
              </a:rPr>
              <a:t>营销人员素质特征</a:t>
            </a:r>
            <a:r>
              <a:rPr lang="en-US" altLang="zh-CN" sz="2400">
                <a:solidFill>
                  <a:schemeClr val="tx1"/>
                </a:solidFill>
                <a:latin typeface="微软雅黑" pitchFamily="34" charset="-122"/>
                <a:ea typeface="微软雅黑" pitchFamily="34" charset="-122"/>
              </a:rPr>
              <a:t>(</a:t>
            </a:r>
            <a:r>
              <a:rPr lang="zh-CN" altLang="en-US" sz="2400">
                <a:solidFill>
                  <a:schemeClr val="tx1"/>
                </a:solidFill>
                <a:latin typeface="微软雅黑" pitchFamily="34" charset="-122"/>
                <a:ea typeface="微软雅黑" pitchFamily="34" charset="-122"/>
              </a:rPr>
              <a:t>分析）</a:t>
            </a:r>
          </a:p>
        </p:txBody>
      </p:sp>
      <p:sp>
        <p:nvSpPr>
          <p:cNvPr id="82947" name="Rectangle 3"/>
          <p:cNvSpPr>
            <a:spLocks noChangeArrowheads="1"/>
          </p:cNvSpPr>
          <p:nvPr/>
        </p:nvSpPr>
        <p:spPr bwMode="auto">
          <a:xfrm>
            <a:off x="553641" y="1357314"/>
            <a:ext cx="7213997" cy="5000625"/>
          </a:xfrm>
          <a:prstGeom prst="rect">
            <a:avLst/>
          </a:prstGeom>
          <a:solidFill>
            <a:schemeClr val="bg1"/>
          </a:solidFill>
          <a:ln>
            <a:noFill/>
          </a:ln>
          <a:effectLst/>
          <a:extLst/>
        </p:spPr>
        <p:txBody>
          <a:bodyPr/>
          <a:lstStyle>
            <a:lvl1pPr marL="381000" indent="-381000">
              <a:spcBef>
                <a:spcPct val="20000"/>
              </a:spcBef>
              <a:buBlip>
                <a:blip r:embed="rId2"/>
              </a:buBlip>
              <a:defRPr sz="3200" b="1">
                <a:solidFill>
                  <a:srgbClr val="003366"/>
                </a:solidFill>
                <a:latin typeface="Arial" pitchFamily="34" charset="0"/>
                <a:ea typeface="楷体_GB2312" pitchFamily="49" charset="-122"/>
              </a:defRPr>
            </a:lvl1pPr>
            <a:lvl2pPr marL="742950" indent="-285750">
              <a:spcBef>
                <a:spcPct val="20000"/>
              </a:spcBef>
              <a:buBlip>
                <a:blip r:embed="rId3"/>
              </a:buBlip>
              <a:defRPr sz="2400" b="1">
                <a:solidFill>
                  <a:srgbClr val="003366"/>
                </a:solidFill>
                <a:latin typeface="Arial" pitchFamily="34" charset="0"/>
                <a:ea typeface="楷体_GB2312" pitchFamily="49" charset="-122"/>
              </a:defRPr>
            </a:lvl2pPr>
            <a:lvl3pPr marL="1143000" indent="-228600">
              <a:spcBef>
                <a:spcPct val="20000"/>
              </a:spcBef>
              <a:buBlip>
                <a:blip r:embed="rId4"/>
              </a:buBlip>
              <a:defRPr sz="2000" b="1">
                <a:solidFill>
                  <a:srgbClr val="003366"/>
                </a:solidFill>
                <a:latin typeface="Arial" pitchFamily="34" charset="0"/>
                <a:ea typeface="楷体_GB2312" pitchFamily="49" charset="-122"/>
              </a:defRPr>
            </a:lvl3pPr>
            <a:lvl4pPr marL="1600200" indent="-228600">
              <a:spcBef>
                <a:spcPct val="20000"/>
              </a:spcBef>
              <a:buChar char="–"/>
              <a:defRPr sz="2000" b="1">
                <a:solidFill>
                  <a:srgbClr val="003366"/>
                </a:solidFill>
                <a:latin typeface="Arial" pitchFamily="34" charset="0"/>
                <a:ea typeface="楷体_GB2312" pitchFamily="49" charset="-122"/>
              </a:defRPr>
            </a:lvl4pPr>
            <a:lvl5pPr marL="2057400" indent="-228600">
              <a:spcBef>
                <a:spcPct val="20000"/>
              </a:spcBef>
              <a:buChar char="»"/>
              <a:defRPr sz="2000" b="1">
                <a:solidFill>
                  <a:srgbClr val="003366"/>
                </a:solidFill>
                <a:latin typeface="Arial" pitchFamily="34" charset="0"/>
                <a:ea typeface="楷体_GB2312" pitchFamily="49" charset="-122"/>
              </a:defRPr>
            </a:lvl5pPr>
            <a:lvl6pPr marL="2514600" indent="-228600" eaLnBrk="0" fontAlgn="base" hangingPunct="0">
              <a:spcBef>
                <a:spcPct val="20000"/>
              </a:spcBef>
              <a:spcAft>
                <a:spcPct val="0"/>
              </a:spcAft>
              <a:buChar char="»"/>
              <a:defRPr sz="2000" b="1">
                <a:solidFill>
                  <a:srgbClr val="003366"/>
                </a:solidFill>
                <a:latin typeface="Arial" pitchFamily="34" charset="0"/>
                <a:ea typeface="楷体_GB2312" pitchFamily="49" charset="-122"/>
              </a:defRPr>
            </a:lvl6pPr>
            <a:lvl7pPr marL="2971800" indent="-228600" eaLnBrk="0" fontAlgn="base" hangingPunct="0">
              <a:spcBef>
                <a:spcPct val="20000"/>
              </a:spcBef>
              <a:spcAft>
                <a:spcPct val="0"/>
              </a:spcAft>
              <a:buChar char="»"/>
              <a:defRPr sz="2000" b="1">
                <a:solidFill>
                  <a:srgbClr val="003366"/>
                </a:solidFill>
                <a:latin typeface="Arial" pitchFamily="34" charset="0"/>
                <a:ea typeface="楷体_GB2312" pitchFamily="49" charset="-122"/>
              </a:defRPr>
            </a:lvl7pPr>
            <a:lvl8pPr marL="3429000" indent="-228600" eaLnBrk="0" fontAlgn="base" hangingPunct="0">
              <a:spcBef>
                <a:spcPct val="20000"/>
              </a:spcBef>
              <a:spcAft>
                <a:spcPct val="0"/>
              </a:spcAft>
              <a:buChar char="»"/>
              <a:defRPr sz="2000" b="1">
                <a:solidFill>
                  <a:srgbClr val="003366"/>
                </a:solidFill>
                <a:latin typeface="Arial" pitchFamily="34" charset="0"/>
                <a:ea typeface="楷体_GB2312" pitchFamily="49" charset="-122"/>
              </a:defRPr>
            </a:lvl8pPr>
            <a:lvl9pPr marL="3886200" indent="-228600" eaLnBrk="0" fontAlgn="base" hangingPunct="0">
              <a:spcBef>
                <a:spcPct val="20000"/>
              </a:spcBef>
              <a:spcAft>
                <a:spcPct val="0"/>
              </a:spcAft>
              <a:buChar char="»"/>
              <a:defRPr sz="2000" b="1">
                <a:solidFill>
                  <a:srgbClr val="003366"/>
                </a:solidFill>
                <a:latin typeface="Arial" pitchFamily="34" charset="0"/>
                <a:ea typeface="楷体_GB2312" pitchFamily="49" charset="-122"/>
              </a:defRPr>
            </a:lvl9pPr>
          </a:lstStyle>
          <a:p>
            <a:pPr eaLnBrk="1" hangingPunct="1">
              <a:lnSpc>
                <a:spcPct val="80000"/>
              </a:lnSpc>
              <a:buFontTx/>
              <a:buNone/>
              <a:defRPr/>
            </a:pPr>
            <a:r>
              <a:rPr lang="zh-CN" altLang="en-US" sz="2400" b="0" smtClean="0">
                <a:solidFill>
                  <a:schemeClr val="tx1"/>
                </a:solidFill>
                <a:latin typeface="微软雅黑" pitchFamily="34" charset="-122"/>
                <a:ea typeface="微软雅黑" pitchFamily="34" charset="-122"/>
              </a:rPr>
              <a:t>个性特点（依卡特尔因素）</a:t>
            </a:r>
            <a:endParaRPr lang="zh-CN" altLang="en-US" b="0" smtClean="0">
              <a:solidFill>
                <a:schemeClr val="tx1"/>
              </a:solidFill>
              <a:effectLst>
                <a:outerShdw blurRad="38100" dist="38100" dir="2700000" algn="tl">
                  <a:srgbClr val="C0C0C0"/>
                </a:outerShdw>
              </a:effectLst>
              <a:latin typeface="微软雅黑" pitchFamily="34" charset="-122"/>
              <a:ea typeface="微软雅黑" pitchFamily="34" charset="-122"/>
            </a:endParaRPr>
          </a:p>
          <a:p>
            <a:pPr eaLnBrk="1" hangingPunct="1">
              <a:lnSpc>
                <a:spcPct val="150000"/>
              </a:lnSpc>
              <a:spcBef>
                <a:spcPct val="0"/>
              </a:spcBef>
              <a:buFontTx/>
              <a:buChar char="•"/>
              <a:defRPr/>
            </a:pPr>
            <a:r>
              <a:rPr lang="zh-CN" altLang="en-US" sz="2400" b="0" smtClean="0">
                <a:solidFill>
                  <a:schemeClr val="tx1"/>
                </a:solidFill>
                <a:latin typeface="微软雅黑" pitchFamily="34" charset="-122"/>
                <a:ea typeface="微软雅黑" pitchFamily="34" charset="-122"/>
              </a:rPr>
              <a:t> 较高的乐群性。开朗、热情、随 和，容易接受他人的批评</a:t>
            </a:r>
          </a:p>
          <a:p>
            <a:pPr eaLnBrk="1" hangingPunct="1">
              <a:lnSpc>
                <a:spcPct val="150000"/>
              </a:lnSpc>
              <a:spcBef>
                <a:spcPct val="0"/>
              </a:spcBef>
              <a:buFontTx/>
              <a:buChar char="•"/>
              <a:defRPr/>
            </a:pPr>
            <a:r>
              <a:rPr lang="zh-CN" altLang="en-US" sz="2400" b="0" smtClean="0">
                <a:solidFill>
                  <a:schemeClr val="tx1"/>
                </a:solidFill>
                <a:latin typeface="微软雅黑" pitchFamily="34" charset="-122"/>
                <a:ea typeface="微软雅黑" pitchFamily="34" charset="-122"/>
              </a:rPr>
              <a:t> 较高的稳定性。情绪稳定、成熟、能够面对现实，易于别人合作，在集体中较受尊重。</a:t>
            </a:r>
          </a:p>
          <a:p>
            <a:pPr eaLnBrk="1" hangingPunct="1">
              <a:lnSpc>
                <a:spcPct val="150000"/>
              </a:lnSpc>
              <a:spcBef>
                <a:spcPct val="0"/>
              </a:spcBef>
              <a:buFontTx/>
              <a:buChar char="•"/>
              <a:defRPr/>
            </a:pPr>
            <a:r>
              <a:rPr lang="zh-CN" altLang="en-US" sz="2400" b="0" smtClean="0">
                <a:solidFill>
                  <a:schemeClr val="tx1"/>
                </a:solidFill>
                <a:latin typeface="微软雅黑" pitchFamily="34" charset="-122"/>
                <a:ea typeface="微软雅黑" pitchFamily="34" charset="-122"/>
              </a:rPr>
              <a:t> 较高的兴奋性。轻松愉快、逍遥放任，社会联系广泛，在群体中较引人注目。</a:t>
            </a:r>
          </a:p>
          <a:p>
            <a:pPr eaLnBrk="1" hangingPunct="1">
              <a:lnSpc>
                <a:spcPct val="150000"/>
              </a:lnSpc>
              <a:spcBef>
                <a:spcPct val="0"/>
              </a:spcBef>
              <a:buFontTx/>
              <a:buChar char="•"/>
              <a:defRPr/>
            </a:pPr>
            <a:r>
              <a:rPr lang="zh-CN" altLang="en-US" sz="2400" b="0" smtClean="0">
                <a:solidFill>
                  <a:schemeClr val="tx1"/>
                </a:solidFill>
                <a:latin typeface="微软雅黑" pitchFamily="34" charset="-122"/>
                <a:ea typeface="微软雅黑" pitchFamily="34" charset="-122"/>
              </a:rPr>
              <a:t> 较高的敢为性。喜冒险，少有顾忌，敢作敢为。</a:t>
            </a:r>
          </a:p>
          <a:p>
            <a:pPr eaLnBrk="1" hangingPunct="1">
              <a:lnSpc>
                <a:spcPct val="150000"/>
              </a:lnSpc>
              <a:spcBef>
                <a:spcPct val="0"/>
              </a:spcBef>
              <a:buFontTx/>
              <a:buChar char="•"/>
              <a:defRPr/>
            </a:pPr>
            <a:r>
              <a:rPr lang="zh-CN" altLang="en-US" sz="2400" b="0" smtClean="0">
                <a:solidFill>
                  <a:schemeClr val="tx1"/>
                </a:solidFill>
                <a:latin typeface="微软雅黑" pitchFamily="34" charset="-122"/>
                <a:ea typeface="微软雅黑" pitchFamily="34" charset="-122"/>
              </a:rPr>
              <a:t> 低忧虑性。自信坦然，易适应环境，有时自命不凡。</a:t>
            </a:r>
          </a:p>
          <a:p>
            <a:pPr eaLnBrk="1" hangingPunct="1">
              <a:lnSpc>
                <a:spcPct val="150000"/>
              </a:lnSpc>
              <a:spcBef>
                <a:spcPct val="0"/>
              </a:spcBef>
              <a:buFontTx/>
              <a:buChar char="•"/>
              <a:defRPr/>
            </a:pPr>
            <a:r>
              <a:rPr lang="zh-CN" altLang="en-US" sz="2400" b="0" smtClean="0">
                <a:solidFill>
                  <a:schemeClr val="tx1"/>
                </a:solidFill>
                <a:latin typeface="微软雅黑" pitchFamily="34" charset="-122"/>
                <a:ea typeface="微软雅黑" pitchFamily="34" charset="-122"/>
              </a:rPr>
              <a:t> 较低的紧张性。心平气和，遇事能镇静自若，有时反应迟钝，不敏感。</a:t>
            </a:r>
          </a:p>
        </p:txBody>
      </p:sp>
      <p:sp>
        <p:nvSpPr>
          <p:cNvPr id="129028" name="Oval 4"/>
          <p:cNvSpPr>
            <a:spLocks noChangeArrowheads="1"/>
          </p:cNvSpPr>
          <p:nvPr/>
        </p:nvSpPr>
        <p:spPr bwMode="auto">
          <a:xfrm>
            <a:off x="1143000" y="1052514"/>
            <a:ext cx="3482579" cy="4465637"/>
          </a:xfrm>
          <a:prstGeom prst="ellipse">
            <a:avLst/>
          </a:prstGeom>
          <a:noFill/>
          <a:ln w="9525">
            <a:noFill/>
            <a:round/>
            <a:headEnd/>
            <a:tailEnd/>
          </a:ln>
        </p:spPr>
        <p:txBody>
          <a:bodyPr wrap="none" anchor="ctr"/>
          <a:lstStyle/>
          <a:p>
            <a:pPr algn="ctr" eaLnBrk="1" hangingPunct="1"/>
            <a:endParaRPr lang="zh-CN" altLang="en-US">
              <a:ea typeface="宋体" pitchFamily="2"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660797" y="571500"/>
            <a:ext cx="2989659" cy="527050"/>
          </a:xfrm>
          <a:prstGeom prst="rect">
            <a:avLst/>
          </a:prstGeom>
          <a:noFill/>
          <a:ln w="9525">
            <a:noFill/>
            <a:miter lim="800000"/>
            <a:headEnd/>
            <a:tailEnd/>
          </a:ln>
        </p:spPr>
        <p:txBody>
          <a:bodyPr anchor="ctr"/>
          <a:lstStyle/>
          <a:p>
            <a:pPr eaLnBrk="1" hangingPunct="1"/>
            <a:r>
              <a:rPr lang="zh-CN" altLang="en-US" sz="2400">
                <a:solidFill>
                  <a:schemeClr val="tx1"/>
                </a:solidFill>
                <a:latin typeface="微软雅黑" pitchFamily="34" charset="-122"/>
                <a:ea typeface="微软雅黑" pitchFamily="34" charset="-122"/>
              </a:rPr>
              <a:t>财务人员素质特征（分析）</a:t>
            </a:r>
          </a:p>
        </p:txBody>
      </p:sp>
      <p:sp>
        <p:nvSpPr>
          <p:cNvPr id="130051" name="Rectangle 3"/>
          <p:cNvSpPr>
            <a:spLocks noChangeArrowheads="1"/>
          </p:cNvSpPr>
          <p:nvPr/>
        </p:nvSpPr>
        <p:spPr bwMode="auto">
          <a:xfrm>
            <a:off x="638175" y="1071563"/>
            <a:ext cx="6291263" cy="6186309"/>
          </a:xfrm>
          <a:prstGeom prst="rect">
            <a:avLst/>
          </a:prstGeom>
          <a:solidFill>
            <a:schemeClr val="bg1"/>
          </a:solidFill>
          <a:ln w="9525">
            <a:noFill/>
            <a:miter lim="800000"/>
            <a:headEnd/>
            <a:tailEnd/>
          </a:ln>
        </p:spPr>
        <p:txBody>
          <a:bodyPr anchor="ctr">
            <a:spAutoFit/>
          </a:bodyPr>
          <a:lstStyle/>
          <a:p>
            <a:pPr eaLnBrk="1" hangingPunct="1">
              <a:lnSpc>
                <a:spcPct val="150000"/>
              </a:lnSpc>
            </a:pPr>
            <a:r>
              <a:rPr lang="zh-CN" altLang="en-US" sz="2400" b="0">
                <a:solidFill>
                  <a:schemeClr val="tx1"/>
                </a:solidFill>
                <a:latin typeface="微软雅黑" pitchFamily="34" charset="-122"/>
                <a:ea typeface="微软雅黑" pitchFamily="34" charset="-122"/>
              </a:rPr>
              <a:t>个性特点（依据卡特尔因素）</a:t>
            </a:r>
          </a:p>
          <a:p>
            <a:pPr eaLnBrk="1" hangingPunct="1">
              <a:lnSpc>
                <a:spcPct val="150000"/>
              </a:lnSpc>
              <a:buFontTx/>
              <a:buChar char="•"/>
            </a:pPr>
            <a:r>
              <a:rPr lang="zh-CN" altLang="en-US" sz="2400" b="0">
                <a:solidFill>
                  <a:schemeClr val="tx1"/>
                </a:solidFill>
                <a:latin typeface="微软雅黑" pitchFamily="34" charset="-122"/>
                <a:ea typeface="微软雅黑" pitchFamily="34" charset="-122"/>
              </a:rPr>
              <a:t> 较低的乐群性。缄默、孤僻、生硬、严谨、较高的有恒性。</a:t>
            </a:r>
            <a:endParaRPr lang="en-US" altLang="zh-CN" sz="2400" b="0">
              <a:solidFill>
                <a:schemeClr val="tx1"/>
              </a:solidFill>
              <a:latin typeface="微软雅黑" pitchFamily="34" charset="-122"/>
              <a:ea typeface="微软雅黑" pitchFamily="34" charset="-122"/>
            </a:endParaRPr>
          </a:p>
          <a:p>
            <a:pPr eaLnBrk="1" hangingPunct="1">
              <a:lnSpc>
                <a:spcPct val="150000"/>
              </a:lnSpc>
            </a:pPr>
            <a:r>
              <a:rPr lang="en-US" altLang="zh-CN" sz="2400" b="0">
                <a:solidFill>
                  <a:schemeClr val="tx1"/>
                </a:solidFill>
                <a:latin typeface="微软雅黑" pitchFamily="34" charset="-122"/>
                <a:ea typeface="微软雅黑" pitchFamily="34" charset="-122"/>
              </a:rPr>
              <a:t>  </a:t>
            </a:r>
            <a:r>
              <a:rPr lang="zh-CN" altLang="en-US" sz="2400" b="0">
                <a:solidFill>
                  <a:schemeClr val="tx1"/>
                </a:solidFill>
                <a:latin typeface="微软雅黑" pitchFamily="34" charset="-122"/>
                <a:ea typeface="微软雅黑" pitchFamily="34" charset="-122"/>
              </a:rPr>
              <a:t>稳重执著，做事尽职，努力肯干，社会责任感强。</a:t>
            </a:r>
          </a:p>
          <a:p>
            <a:pPr eaLnBrk="1" hangingPunct="1">
              <a:lnSpc>
                <a:spcPct val="150000"/>
              </a:lnSpc>
              <a:buFontTx/>
              <a:buChar char="•"/>
            </a:pPr>
            <a:r>
              <a:rPr lang="zh-CN" altLang="en-US" sz="2400" b="0">
                <a:solidFill>
                  <a:schemeClr val="tx1"/>
                </a:solidFill>
                <a:latin typeface="微软雅黑" pitchFamily="34" charset="-122"/>
                <a:ea typeface="微软雅黑" pitchFamily="34" charset="-122"/>
              </a:rPr>
              <a:t> 一般的敢为性。不喜冒险。</a:t>
            </a:r>
          </a:p>
          <a:p>
            <a:pPr eaLnBrk="1" hangingPunct="1">
              <a:lnSpc>
                <a:spcPct val="150000"/>
              </a:lnSpc>
              <a:buFontTx/>
              <a:buChar char="•"/>
            </a:pPr>
            <a:r>
              <a:rPr lang="zh-CN" altLang="en-US" sz="2400" b="0">
                <a:solidFill>
                  <a:schemeClr val="tx1"/>
                </a:solidFill>
                <a:latin typeface="微软雅黑" pitchFamily="34" charset="-122"/>
                <a:ea typeface="微软雅黑" pitchFamily="34" charset="-122"/>
              </a:rPr>
              <a:t> 较高的敏感性。细心敏感，</a:t>
            </a:r>
            <a:r>
              <a:rPr lang="en-US" altLang="zh-CN" sz="2400" b="0">
                <a:solidFill>
                  <a:schemeClr val="tx1"/>
                </a:solidFill>
                <a:latin typeface="微软雅黑" pitchFamily="34" charset="-122"/>
                <a:ea typeface="微软雅黑" pitchFamily="34" charset="-122"/>
              </a:rPr>
              <a:t>,</a:t>
            </a:r>
            <a:r>
              <a:rPr lang="zh-CN" altLang="en-US" sz="2400" b="0">
                <a:solidFill>
                  <a:schemeClr val="tx1"/>
                </a:solidFill>
                <a:latin typeface="微软雅黑" pitchFamily="34" charset="-122"/>
                <a:ea typeface="微软雅黑" pitchFamily="34" charset="-122"/>
              </a:rPr>
              <a:t>有时优柔寡断。</a:t>
            </a:r>
          </a:p>
          <a:p>
            <a:pPr eaLnBrk="1" hangingPunct="1">
              <a:lnSpc>
                <a:spcPct val="150000"/>
              </a:lnSpc>
              <a:buFontTx/>
              <a:buChar char="•"/>
            </a:pPr>
            <a:r>
              <a:rPr lang="zh-CN" altLang="en-US" sz="2400" b="0">
                <a:solidFill>
                  <a:schemeClr val="tx1"/>
                </a:solidFill>
                <a:latin typeface="微软雅黑" pitchFamily="34" charset="-122"/>
                <a:ea typeface="微软雅黑" pitchFamily="34" charset="-122"/>
              </a:rPr>
              <a:t> 低忧虑性。自信坦然，易适应环境，有时自命不凡。</a:t>
            </a:r>
          </a:p>
          <a:p>
            <a:pPr eaLnBrk="1" hangingPunct="1">
              <a:lnSpc>
                <a:spcPct val="150000"/>
              </a:lnSpc>
              <a:buFontTx/>
              <a:buChar char="•"/>
            </a:pPr>
            <a:r>
              <a:rPr lang="zh-CN" altLang="en-US" sz="2400" b="0">
                <a:solidFill>
                  <a:schemeClr val="tx1"/>
                </a:solidFill>
                <a:latin typeface="微软雅黑" pitchFamily="34" charset="-122"/>
                <a:ea typeface="微软雅黑" pitchFamily="34" charset="-122"/>
              </a:rPr>
              <a:t> 较高的独立性。不依赖他人，有方见，不推诿责任。</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4623</Words>
  <Application>Microsoft Office PowerPoint</Application>
  <PresentationFormat>全屏显示(4:3)</PresentationFormat>
  <Paragraphs>416</Paragraphs>
  <Slides>77</Slides>
  <Notes>0</Notes>
  <HiddenSlides>0</HiddenSlides>
  <MMClips>0</MMClips>
  <ScaleCrop>false</ScaleCrop>
  <HeadingPairs>
    <vt:vector size="4" baseType="variant">
      <vt:variant>
        <vt:lpstr>主题</vt:lpstr>
      </vt:variant>
      <vt:variant>
        <vt:i4>1</vt:i4>
      </vt:variant>
      <vt:variant>
        <vt:lpstr>幻灯片标题</vt:lpstr>
      </vt:variant>
      <vt:variant>
        <vt:i4>77</vt:i4>
      </vt:variant>
    </vt:vector>
  </HeadingPairs>
  <TitlesOfParts>
    <vt:vector size="78" baseType="lpstr">
      <vt:lpstr>Office 主题</vt:lpstr>
      <vt:lpstr>企业人力资源管理师一级</vt:lpstr>
      <vt:lpstr>招聘与配置</vt:lpstr>
      <vt:lpstr>一、心理测试及其相关概念</vt:lpstr>
      <vt:lpstr>（二）人格特征与形成</vt:lpstr>
      <vt:lpstr>（三）能力的含义</vt:lpstr>
      <vt:lpstr>二、心理测试的特点</vt:lpstr>
      <vt:lpstr>三、职业心理测试的种类</vt:lpstr>
      <vt:lpstr>幻灯片 8</vt:lpstr>
      <vt:lpstr>幻灯片 9</vt:lpstr>
      <vt:lpstr>能力要求一、心理测试的设计标准和要求</vt:lpstr>
      <vt:lpstr>二、选择测试方法的考虑因素</vt:lpstr>
      <vt:lpstr>四、投射测试应用实例</vt:lpstr>
      <vt:lpstr>   罗夏墨迹测验</vt:lpstr>
      <vt:lpstr>幻灯片 14</vt:lpstr>
      <vt:lpstr>主体统觉测验</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五、注意事项</vt:lpstr>
      <vt:lpstr>招聘与配置</vt:lpstr>
      <vt:lpstr>一、企业人才的概念与分类方法</vt:lpstr>
      <vt:lpstr>二、人才招募与甄选的基本概念</vt:lpstr>
      <vt:lpstr>三、工作岗位分析的概念和内容</vt:lpstr>
      <vt:lpstr>三、工作岗位分析的概念和内容</vt:lpstr>
      <vt:lpstr>【能力要求】一、人才招募流程的设计</vt:lpstr>
      <vt:lpstr>二、人才甄选流程的设计</vt:lpstr>
      <vt:lpstr>【注意事项】</vt:lpstr>
      <vt:lpstr>招聘与配置 </vt:lpstr>
      <vt:lpstr>一、基于胜任特征人才招募甄选的特点</vt:lpstr>
      <vt:lpstr>二、不同人才招募甄选模式的比较</vt:lpstr>
      <vt:lpstr>四、基于胜任特征的应聘申请表的功能</vt:lpstr>
      <vt:lpstr>五、基于胜任特征行为面试设计的原则</vt:lpstr>
      <vt:lpstr>六、基于胜任素质背景审查的目的和原则</vt:lpstr>
      <vt:lpstr>能力要求 一、基于胜任特征的人才招募甄选的基本步骤(十步)：</vt:lpstr>
      <vt:lpstr>二、基于胜任特征的人才甄选流程设计</vt:lpstr>
      <vt:lpstr>三、基于胜任特征的应聘申请表设计与审核</vt:lpstr>
      <vt:lpstr>四、行为面试流程设计的主要步骤</vt:lpstr>
      <vt:lpstr>幻灯片 45</vt:lpstr>
      <vt:lpstr>幻灯片 46</vt:lpstr>
      <vt:lpstr>五、基于胜任特征的背景审查</vt:lpstr>
      <vt:lpstr> 招聘与配置 </vt:lpstr>
      <vt:lpstr>前言：</vt:lpstr>
      <vt:lpstr>【能力要求】一、人才录用决策的程序</vt:lpstr>
      <vt:lpstr>【能力要求】一、人才录用决策的程序</vt:lpstr>
      <vt:lpstr>幻灯片 52</vt:lpstr>
      <vt:lpstr>二、人才招聘结果的反馈</vt:lpstr>
      <vt:lpstr>二、人才招聘结果的评估</vt:lpstr>
      <vt:lpstr>招聘与配置</vt:lpstr>
      <vt:lpstr>一、人力资源流动的种类</vt:lpstr>
      <vt:lpstr>二、企业员工流动的种类</vt:lpstr>
      <vt:lpstr>三、晋升的定义和作用</vt:lpstr>
      <vt:lpstr>四、员工晋升制的种类</vt:lpstr>
      <vt:lpstr>【能力要求】一、员工晋升策略的选择</vt:lpstr>
      <vt:lpstr>【能力要求】一、员工晋升策略的选择</vt:lpstr>
      <vt:lpstr>二、实施晋升策略的措施</vt:lpstr>
      <vt:lpstr>三、企业员工的晋升管理</vt:lpstr>
      <vt:lpstr>四、选择晋升候选人的方法</vt:lpstr>
      <vt:lpstr>招聘与配置</vt:lpstr>
      <vt:lpstr>一、员工调动的含义和目的</vt:lpstr>
      <vt:lpstr>二、工作岗位轮换</vt:lpstr>
      <vt:lpstr>三、员工降职</vt:lpstr>
      <vt:lpstr>【能力要求】一、员工调动的管理</vt:lpstr>
      <vt:lpstr>二、员工处罚的管理</vt:lpstr>
      <vt:lpstr>招聘与配置</vt:lpstr>
      <vt:lpstr>企业员工流动率统计调查的基本内容</vt:lpstr>
      <vt:lpstr>【能力要求】一、总流动率的计算</vt:lpstr>
      <vt:lpstr>二、员工留存率与流失率</vt:lpstr>
      <vt:lpstr>三、员工变动率主要变量测量与分析</vt:lpstr>
      <vt:lpstr>四、员工流动率的其他分析方法</vt:lpstr>
      <vt:lpstr>员工流动后果分析</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企业人力资源管理师一级</dc:title>
  <dc:creator>zhangj</dc:creator>
  <cp:lastModifiedBy>zhangj</cp:lastModifiedBy>
  <cp:revision>1</cp:revision>
  <dcterms:created xsi:type="dcterms:W3CDTF">2016-07-26T02:48:12Z</dcterms:created>
  <dcterms:modified xsi:type="dcterms:W3CDTF">2016-07-26T02:52:33Z</dcterms:modified>
</cp:coreProperties>
</file>