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48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37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77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47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26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85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86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21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34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4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62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681F-5127-4041-8B2C-66EAC1C97536}" type="datetimeFigureOut">
              <a:rPr lang="zh-CN" altLang="en-US" smtClean="0"/>
              <a:t>2015/11/15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7E1E-0F84-45D3-B037-5C2A7D5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74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标题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公司战略地图</a:t>
            </a:r>
            <a:endParaRPr lang="zh-CN" altLang="en-US" dirty="0"/>
          </a:p>
        </p:txBody>
      </p:sp>
      <p:sp>
        <p:nvSpPr>
          <p:cNvPr id="38" name="内容占位符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5268685" y="959020"/>
            <a:ext cx="1654629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销售额</a:t>
            </a:r>
            <a:r>
              <a:rPr lang="en-US" altLang="zh-CN" dirty="0" smtClean="0"/>
              <a:t>1400</a:t>
            </a:r>
            <a:r>
              <a:rPr lang="zh-CN" altLang="en-US" dirty="0"/>
              <a:t>万</a:t>
            </a:r>
          </a:p>
        </p:txBody>
      </p:sp>
      <p:sp>
        <p:nvSpPr>
          <p:cNvPr id="5" name="矩形 4"/>
          <p:cNvSpPr/>
          <p:nvPr/>
        </p:nvSpPr>
        <p:spPr>
          <a:xfrm>
            <a:off x="1817914" y="1676400"/>
            <a:ext cx="1219200" cy="74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财务角度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817914" y="2815771"/>
            <a:ext cx="1219200" cy="74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客户角度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839685" y="3926341"/>
            <a:ext cx="1219200" cy="74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内部角度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839685" y="4990873"/>
            <a:ext cx="1219200" cy="74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学习与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成长</a:t>
            </a:r>
            <a:endParaRPr lang="zh-CN" altLang="en-US" dirty="0"/>
          </a:p>
        </p:txBody>
      </p:sp>
      <p:sp>
        <p:nvSpPr>
          <p:cNvPr id="9" name="椭圆 8"/>
          <p:cNvSpPr/>
          <p:nvPr/>
        </p:nvSpPr>
        <p:spPr>
          <a:xfrm>
            <a:off x="4226312" y="1816100"/>
            <a:ext cx="1658776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增多一个销售渠道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6512013" y="1856642"/>
            <a:ext cx="1654629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提升单件新品利润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3584771" y="2765236"/>
            <a:ext cx="1574347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提升客户满意度</a:t>
            </a:r>
            <a:endParaRPr lang="zh-CN" altLang="en-US" dirty="0"/>
          </a:p>
        </p:txBody>
      </p:sp>
      <p:sp>
        <p:nvSpPr>
          <p:cNvPr id="17" name="椭圆 16"/>
          <p:cNvSpPr/>
          <p:nvPr/>
        </p:nvSpPr>
        <p:spPr>
          <a:xfrm>
            <a:off x="3475205" y="3978331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QC</a:t>
            </a:r>
            <a:r>
              <a:rPr lang="zh-CN" altLang="en-US" sz="1200" dirty="0" smtClean="0"/>
              <a:t>实行质量全检体制</a:t>
            </a:r>
            <a:endParaRPr lang="zh-CN" altLang="en-US" sz="1200" dirty="0"/>
          </a:p>
        </p:txBody>
      </p:sp>
      <p:sp>
        <p:nvSpPr>
          <p:cNvPr id="18" name="椭圆 17"/>
          <p:cNvSpPr/>
          <p:nvPr/>
        </p:nvSpPr>
        <p:spPr>
          <a:xfrm>
            <a:off x="7339327" y="2788098"/>
            <a:ext cx="1832884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新客户的增长率</a:t>
            </a:r>
            <a:endParaRPr lang="zh-CN" altLang="en-US" dirty="0"/>
          </a:p>
        </p:txBody>
      </p:sp>
      <p:sp>
        <p:nvSpPr>
          <p:cNvPr id="21" name="副标题 2"/>
          <p:cNvSpPr txBox="1">
            <a:spLocks/>
          </p:cNvSpPr>
          <p:nvPr/>
        </p:nvSpPr>
        <p:spPr>
          <a:xfrm>
            <a:off x="5479596" y="3594557"/>
            <a:ext cx="9144000" cy="235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22" name="椭圆 21"/>
          <p:cNvSpPr/>
          <p:nvPr/>
        </p:nvSpPr>
        <p:spPr>
          <a:xfrm>
            <a:off x="7304255" y="4024965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新品研发</a:t>
            </a:r>
            <a:endParaRPr lang="en-US" altLang="zh-CN" sz="1200" dirty="0" smtClean="0"/>
          </a:p>
        </p:txBody>
      </p:sp>
      <p:sp>
        <p:nvSpPr>
          <p:cNvPr id="23" name="椭圆 22"/>
          <p:cNvSpPr/>
          <p:nvPr/>
        </p:nvSpPr>
        <p:spPr>
          <a:xfrm>
            <a:off x="5389730" y="3997438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缩短生产周期</a:t>
            </a:r>
            <a:endParaRPr lang="zh-CN" altLang="en-US" sz="1200" dirty="0"/>
          </a:p>
        </p:txBody>
      </p:sp>
      <p:sp>
        <p:nvSpPr>
          <p:cNvPr id="24" name="副标题 2"/>
          <p:cNvSpPr txBox="1">
            <a:spLocks/>
          </p:cNvSpPr>
          <p:nvPr/>
        </p:nvSpPr>
        <p:spPr>
          <a:xfrm>
            <a:off x="1414433" y="4564121"/>
            <a:ext cx="9144000" cy="235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26" name="副标题 2"/>
          <p:cNvSpPr txBox="1">
            <a:spLocks/>
          </p:cNvSpPr>
          <p:nvPr/>
        </p:nvSpPr>
        <p:spPr>
          <a:xfrm>
            <a:off x="3624233" y="4652046"/>
            <a:ext cx="9144000" cy="235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27" name="椭圆 26"/>
          <p:cNvSpPr/>
          <p:nvPr/>
        </p:nvSpPr>
        <p:spPr>
          <a:xfrm>
            <a:off x="5286004" y="5051596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加大发开新的加工厂</a:t>
            </a:r>
            <a:endParaRPr lang="zh-CN" altLang="en-US" sz="1200" dirty="0"/>
          </a:p>
        </p:txBody>
      </p:sp>
      <p:sp>
        <p:nvSpPr>
          <p:cNvPr id="28" name="副标题 2"/>
          <p:cNvSpPr txBox="1">
            <a:spLocks/>
          </p:cNvSpPr>
          <p:nvPr/>
        </p:nvSpPr>
        <p:spPr>
          <a:xfrm>
            <a:off x="5566991" y="4577048"/>
            <a:ext cx="9144000" cy="235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29" name="椭圆 28"/>
          <p:cNvSpPr/>
          <p:nvPr/>
        </p:nvSpPr>
        <p:spPr>
          <a:xfrm>
            <a:off x="7297319" y="5073385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增加新品开发的投入成本</a:t>
            </a:r>
            <a:endParaRPr lang="zh-CN" altLang="en-US" sz="1200" dirty="0"/>
          </a:p>
        </p:txBody>
      </p:sp>
      <p:sp>
        <p:nvSpPr>
          <p:cNvPr id="30" name="副标题 2"/>
          <p:cNvSpPr txBox="1">
            <a:spLocks/>
          </p:cNvSpPr>
          <p:nvPr/>
        </p:nvSpPr>
        <p:spPr>
          <a:xfrm>
            <a:off x="7141367" y="4577048"/>
            <a:ext cx="9144000" cy="235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32" name="椭圆 31"/>
          <p:cNvSpPr/>
          <p:nvPr/>
        </p:nvSpPr>
        <p:spPr>
          <a:xfrm>
            <a:off x="9092572" y="4004918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增强售后的服务能力</a:t>
            </a:r>
            <a:endParaRPr lang="zh-CN" altLang="en-US" sz="1200" dirty="0"/>
          </a:p>
        </p:txBody>
      </p:sp>
      <p:sp>
        <p:nvSpPr>
          <p:cNvPr id="35" name="椭圆 34"/>
          <p:cNvSpPr/>
          <p:nvPr/>
        </p:nvSpPr>
        <p:spPr>
          <a:xfrm>
            <a:off x="3355419" y="5013043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QC</a:t>
            </a:r>
            <a:r>
              <a:rPr lang="zh-CN" altLang="en-US" sz="1200" dirty="0" smtClean="0"/>
              <a:t>实行质量全检体制</a:t>
            </a:r>
            <a:endParaRPr lang="zh-CN" altLang="en-US" sz="1200" dirty="0"/>
          </a:p>
        </p:txBody>
      </p:sp>
      <p:sp>
        <p:nvSpPr>
          <p:cNvPr id="36" name="椭圆 35"/>
          <p:cNvSpPr/>
          <p:nvPr/>
        </p:nvSpPr>
        <p:spPr>
          <a:xfrm>
            <a:off x="9190205" y="5019571"/>
            <a:ext cx="1793480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/>
              <a:t>提升客户人员服务能力，开展金牌客服培训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0253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公司平衡计分卡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409121"/>
              </p:ext>
            </p:extLst>
          </p:nvPr>
        </p:nvGraphicFramePr>
        <p:xfrm>
          <a:off x="838200" y="1445081"/>
          <a:ext cx="10515600" cy="273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480457"/>
                <a:gridCol w="2743200"/>
                <a:gridCol w="4615543"/>
              </a:tblGrid>
              <a:tr h="52305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考核方向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权重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指标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指标描述</a:t>
                      </a:r>
                      <a:endParaRPr lang="zh-CN" altLang="en-US" dirty="0"/>
                    </a:p>
                  </a:txBody>
                  <a:tcPr/>
                </a:tc>
              </a:tr>
              <a:tr h="52305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财务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60%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年度销售总额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衡量公司的销售</a:t>
                      </a:r>
                      <a:r>
                        <a:rPr lang="en-US" altLang="zh-CN" dirty="0" err="1" smtClean="0"/>
                        <a:t>nhty</a:t>
                      </a:r>
                      <a:endParaRPr lang="zh-CN" altLang="en-US" dirty="0"/>
                    </a:p>
                  </a:txBody>
                  <a:tcPr/>
                </a:tc>
              </a:tr>
              <a:tr h="523058">
                <a:tc rowSpan="2">
                  <a:txBody>
                    <a:bodyPr/>
                    <a:lstStyle/>
                    <a:p>
                      <a:r>
                        <a:rPr lang="zh-CN" altLang="en-US" dirty="0" smtClean="0"/>
                        <a:t>客户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客户满意度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建立良好的企业和品牌形象</a:t>
                      </a:r>
                      <a:endParaRPr lang="zh-CN" altLang="en-US" dirty="0"/>
                    </a:p>
                  </a:txBody>
                  <a:tcPr/>
                </a:tc>
              </a:tr>
              <a:tr h="523058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客户增长率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确保客户</a:t>
                      </a:r>
                      <a:endParaRPr lang="zh-CN" altLang="en-US" dirty="0"/>
                    </a:p>
                  </a:txBody>
                  <a:tcPr/>
                </a:tc>
              </a:tr>
              <a:tr h="52305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内部运营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公司战略目标完成率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公司战略发展计划的完成情况 ，确保战略执行能力和一致性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200859"/>
              </p:ext>
            </p:extLst>
          </p:nvPr>
        </p:nvGraphicFramePr>
        <p:xfrm>
          <a:off x="838200" y="4223657"/>
          <a:ext cx="10515600" cy="522516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5225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学习与发展         </a:t>
                      </a:r>
                      <a:r>
                        <a:rPr lang="en-US" altLang="zh-CN" dirty="0" smtClean="0"/>
                        <a:t>5%                       </a:t>
                      </a:r>
                      <a:r>
                        <a:rPr lang="zh-CN" altLang="en-US" dirty="0" smtClean="0"/>
                        <a:t>核心员工流失率                          增强企业对于关键人才的吸引和保留能力</a:t>
                      </a:r>
                      <a:endParaRPr lang="zh-CN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637785"/>
              </p:ext>
            </p:extLst>
          </p:nvPr>
        </p:nvGraphicFramePr>
        <p:xfrm>
          <a:off x="838200" y="4735286"/>
          <a:ext cx="10559142" cy="640080"/>
        </p:xfrm>
        <a:graphic>
          <a:graphicData uri="http://schemas.openxmlformats.org/drawingml/2006/table">
            <a:tbl>
              <a:tblPr/>
              <a:tblGrid>
                <a:gridCol w="10559142"/>
              </a:tblGrid>
              <a:tr h="522515"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                               </a:t>
                      </a:r>
                      <a:r>
                        <a:rPr lang="en-US" altLang="zh-CN" dirty="0" smtClean="0"/>
                        <a:t>5%                      </a:t>
                      </a:r>
                      <a:r>
                        <a:rPr lang="zh-CN" altLang="en-US" dirty="0" smtClean="0"/>
                        <a:t>员工流失率                                   确保有序的流动，防止员工流动给经营带来                                      风险</a:t>
                      </a:r>
                      <a:r>
                        <a:rPr lang="en-US" altLang="zh-CN" dirty="0" smtClean="0"/>
                        <a:t> </a:t>
                      </a:r>
                      <a:endParaRPr lang="zh-CN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60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171</Words>
  <Application>Microsoft Office PowerPoint</Application>
  <PresentationFormat>宽屏</PresentationFormat>
  <Paragraphs>41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公司战略地图</vt:lpstr>
      <vt:lpstr> 公司平衡计分卡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iBTW</dc:creator>
  <cp:lastModifiedBy>iBTW</cp:lastModifiedBy>
  <cp:revision>10</cp:revision>
  <dcterms:created xsi:type="dcterms:W3CDTF">2015-11-14T16:42:22Z</dcterms:created>
  <dcterms:modified xsi:type="dcterms:W3CDTF">2015-11-14T17:54:35Z</dcterms:modified>
</cp:coreProperties>
</file>